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61" d="100"/>
          <a:sy n="161" d="100"/>
        </p:scale>
        <p:origin x="784" y="20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b80667d72f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b80667d72f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e680c5914d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e680c5914d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e680c5914d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e680c5914d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e738eb0757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e738eb0757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b80667d72f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b80667d72f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e3f3bdaa3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e3f3bdaa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b80667d72f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b80667d72f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e3f3bdaa34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e3f3bdaa34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e738eb075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e738eb075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e738eb0757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e738eb0757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b80667d72f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b80667d72f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e3f3bdaa34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e3f3bdaa34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e3f3bdaa34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e3f3bdaa34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e680c5914d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e680c5914d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e680c5914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e680c591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b80667d72f_0_1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b80667d72f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www.camh.ca/-/media/files/camh-dismantling-anti-black-racism-pdf.pdf" TargetMode="External"/><Relationship Id="rId5" Type="http://schemas.openxmlformats.org/officeDocument/2006/relationships/hyperlink" Target="https://www.whose.land/en/" TargetMode="External"/><Relationship Id="rId4" Type="http://schemas.openxmlformats.org/officeDocument/2006/relationships/image" Target="../media/image2.png"/><Relationship Id="rId9"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hyperlink" Target="http://drive.google.com/file/d/1rUsvCsWcmj_ZXXtcuGxNHKbnudYn3g9z/view"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5502675" y="1406075"/>
            <a:ext cx="2964600" cy="2623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endParaRPr sz="4100" b="1">
              <a:solidFill>
                <a:srgbClr val="D44189"/>
              </a:solidFill>
            </a:endParaRPr>
          </a:p>
          <a:p>
            <a:pPr marL="0" lvl="0" indent="0" algn="l" rtl="0">
              <a:spcBef>
                <a:spcPts val="0"/>
              </a:spcBef>
              <a:spcAft>
                <a:spcPts val="0"/>
              </a:spcAft>
              <a:buSzPts val="990"/>
              <a:buNone/>
            </a:pPr>
            <a:r>
              <a:rPr lang="en-GB" sz="4100" b="1">
                <a:solidFill>
                  <a:srgbClr val="D44189"/>
                </a:solidFill>
              </a:rPr>
              <a:t>Design Charrette Program</a:t>
            </a:r>
            <a:endParaRPr sz="4100" b="1">
              <a:solidFill>
                <a:srgbClr val="D44189"/>
              </a:solidFill>
            </a:endParaRPr>
          </a:p>
          <a:p>
            <a:pPr marL="0" lvl="0" indent="0" algn="l" rtl="0">
              <a:spcBef>
                <a:spcPts val="0"/>
              </a:spcBef>
              <a:spcAft>
                <a:spcPts val="0"/>
              </a:spcAft>
              <a:buClr>
                <a:schemeClr val="dk1"/>
              </a:buClr>
              <a:buSzPts val="990"/>
              <a:buFont typeface="Arial"/>
              <a:buNone/>
            </a:pPr>
            <a:r>
              <a:rPr lang="en-GB" sz="4100" b="1">
                <a:solidFill>
                  <a:srgbClr val="5D54A4"/>
                </a:solidFill>
              </a:rPr>
              <a:t>Prototypes</a:t>
            </a:r>
            <a:endParaRPr sz="4100" b="1">
              <a:solidFill>
                <a:srgbClr val="5D54A4"/>
              </a:solidFill>
            </a:endParaRPr>
          </a:p>
          <a:p>
            <a:pPr marL="0" lvl="0" indent="0" algn="l" rtl="0">
              <a:spcBef>
                <a:spcPts val="0"/>
              </a:spcBef>
              <a:spcAft>
                <a:spcPts val="0"/>
              </a:spcAft>
              <a:buClr>
                <a:schemeClr val="dk1"/>
              </a:buClr>
              <a:buSzPts val="990"/>
              <a:buFont typeface="Arial"/>
              <a:buNone/>
            </a:pPr>
            <a:r>
              <a:rPr lang="en-GB" sz="4100" b="1">
                <a:solidFill>
                  <a:srgbClr val="5D54A4"/>
                </a:solidFill>
              </a:rPr>
              <a:t>Webinar</a:t>
            </a:r>
            <a:endParaRPr sz="4100" b="1">
              <a:solidFill>
                <a:srgbClr val="5D54A4"/>
              </a:solidFill>
            </a:endParaRPr>
          </a:p>
        </p:txBody>
      </p:sp>
      <p:sp>
        <p:nvSpPr>
          <p:cNvPr id="55" name="Google Shape;55;p13"/>
          <p:cNvSpPr txBox="1">
            <a:spLocks noGrp="1"/>
          </p:cNvSpPr>
          <p:nvPr>
            <p:ph type="subTitle" idx="1"/>
          </p:nvPr>
        </p:nvSpPr>
        <p:spPr>
          <a:xfrm>
            <a:off x="5669700" y="3954875"/>
            <a:ext cx="2705100" cy="372900"/>
          </a:xfrm>
          <a:prstGeom prst="rect">
            <a:avLst/>
          </a:prstGeom>
        </p:spPr>
        <p:txBody>
          <a:bodyPr spcFirstLastPara="1" wrap="square" lIns="91425" tIns="91425" rIns="91425" bIns="91425" anchor="t" anchorCtr="0">
            <a:normAutofit fontScale="92500" lnSpcReduction="20000"/>
          </a:bodyPr>
          <a:lstStyle/>
          <a:p>
            <a:pPr marL="0" lvl="0" indent="0" algn="r" rtl="0">
              <a:spcBef>
                <a:spcPts val="0"/>
              </a:spcBef>
              <a:spcAft>
                <a:spcPts val="0"/>
              </a:spcAft>
              <a:buNone/>
            </a:pPr>
            <a:r>
              <a:rPr lang="en-GB" sz="1600"/>
              <a:t>July 31st, 2021</a:t>
            </a:r>
            <a:endParaRPr sz="1600"/>
          </a:p>
        </p:txBody>
      </p:sp>
      <p:pic>
        <p:nvPicPr>
          <p:cNvPr id="56" name="Google Shape;56;p13"/>
          <p:cNvPicPr preferRelativeResize="0"/>
          <p:nvPr/>
        </p:nvPicPr>
        <p:blipFill>
          <a:blip r:embed="rId3">
            <a:alphaModFix/>
          </a:blip>
          <a:stretch>
            <a:fillRect/>
          </a:stretch>
        </p:blipFill>
        <p:spPr>
          <a:xfrm>
            <a:off x="667700" y="403875"/>
            <a:ext cx="4591874" cy="3152050"/>
          </a:xfrm>
          <a:prstGeom prst="rect">
            <a:avLst/>
          </a:prstGeom>
          <a:noFill/>
          <a:ln>
            <a:noFill/>
          </a:ln>
        </p:spPr>
      </p:pic>
      <p:sp>
        <p:nvSpPr>
          <p:cNvPr id="57" name="Google Shape;57;p13"/>
          <p:cNvSpPr/>
          <p:nvPr/>
        </p:nvSpPr>
        <p:spPr>
          <a:xfrm>
            <a:off x="0" y="4851250"/>
            <a:ext cx="9152400" cy="292200"/>
          </a:xfrm>
          <a:prstGeom prst="rect">
            <a:avLst/>
          </a:prstGeom>
          <a:solidFill>
            <a:srgbClr val="5D54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3"/>
          <p:cNvSpPr txBox="1"/>
          <p:nvPr/>
        </p:nvSpPr>
        <p:spPr>
          <a:xfrm>
            <a:off x="1240473" y="3637588"/>
            <a:ext cx="30429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b="1">
                <a:solidFill>
                  <a:srgbClr val="5D54A4"/>
                </a:solidFill>
              </a:rPr>
              <a:t>Instagram:</a:t>
            </a:r>
            <a:r>
              <a:rPr lang="en-GB" sz="1000"/>
              <a:t> </a:t>
            </a:r>
            <a:r>
              <a:rPr lang="en-GB" sz="1000" b="1"/>
              <a:t>@smash.covid</a:t>
            </a:r>
            <a:endParaRPr sz="1000" b="1"/>
          </a:p>
          <a:p>
            <a:pPr marL="0" lvl="0" indent="0" algn="l" rtl="0">
              <a:spcBef>
                <a:spcPts val="0"/>
              </a:spcBef>
              <a:spcAft>
                <a:spcPts val="0"/>
              </a:spcAft>
              <a:buNone/>
            </a:pPr>
            <a:r>
              <a:rPr lang="en-GB" sz="1000" b="1">
                <a:solidFill>
                  <a:srgbClr val="5D54A4"/>
                </a:solidFill>
              </a:rPr>
              <a:t>Facebook:</a:t>
            </a:r>
            <a:r>
              <a:rPr lang="en-GB" sz="1000"/>
              <a:t> </a:t>
            </a:r>
            <a:r>
              <a:rPr lang="en-GB" sz="1000" b="1"/>
              <a:t>GSD Youth Access </a:t>
            </a:r>
            <a:br>
              <a:rPr lang="en-GB" sz="1000" b="1"/>
            </a:br>
            <a:r>
              <a:rPr lang="en-GB" sz="1000" b="1"/>
              <a:t>to Mental Health Services Research</a:t>
            </a:r>
            <a:endParaRPr sz="1000" b="1"/>
          </a:p>
          <a:p>
            <a:pPr marL="0" lvl="0" indent="0" algn="l" rtl="0">
              <a:spcBef>
                <a:spcPts val="0"/>
              </a:spcBef>
              <a:spcAft>
                <a:spcPts val="0"/>
              </a:spcAft>
              <a:buNone/>
            </a:pPr>
            <a:r>
              <a:rPr lang="en-GB" sz="1000" b="1">
                <a:solidFill>
                  <a:srgbClr val="5D54A4"/>
                </a:solidFill>
              </a:rPr>
              <a:t>Twitter:</a:t>
            </a:r>
            <a:r>
              <a:rPr lang="en-GB" sz="1000"/>
              <a:t> </a:t>
            </a:r>
            <a:r>
              <a:rPr lang="en-GB" sz="1000" b="1"/>
              <a:t>@SMASHCOVID1 </a:t>
            </a:r>
            <a:endParaRPr sz="1000" b="1"/>
          </a:p>
          <a:p>
            <a:pPr marL="0" lvl="0" indent="0" algn="l" rtl="0">
              <a:spcBef>
                <a:spcPts val="0"/>
              </a:spcBef>
              <a:spcAft>
                <a:spcPts val="0"/>
              </a:spcAft>
              <a:buNone/>
            </a:pPr>
            <a:endParaRPr sz="1000"/>
          </a:p>
          <a:p>
            <a:pPr marL="0" lvl="0" indent="0" algn="l" rtl="0">
              <a:spcBef>
                <a:spcPts val="0"/>
              </a:spcBef>
              <a:spcAft>
                <a:spcPts val="0"/>
              </a:spcAft>
              <a:buNone/>
            </a:pPr>
            <a:r>
              <a:rPr lang="en-GB" sz="1000" b="1">
                <a:solidFill>
                  <a:srgbClr val="5D54A4"/>
                </a:solidFill>
              </a:rPr>
              <a:t>Email:</a:t>
            </a:r>
            <a:r>
              <a:rPr lang="en-GB" sz="1000"/>
              <a:t> </a:t>
            </a:r>
            <a:r>
              <a:rPr lang="en-GB" sz="1000" b="1"/>
              <a:t>smash.covid@camh.ca</a:t>
            </a:r>
            <a:endParaRPr sz="1000" b="1"/>
          </a:p>
          <a:p>
            <a:pPr marL="0" lvl="0" indent="0" algn="l" rtl="0">
              <a:spcBef>
                <a:spcPts val="0"/>
              </a:spcBef>
              <a:spcAft>
                <a:spcPts val="0"/>
              </a:spcAft>
              <a:buNone/>
            </a:pPr>
            <a:r>
              <a:rPr lang="en-GB" sz="1000" b="1">
                <a:solidFill>
                  <a:srgbClr val="5D54A4"/>
                </a:solidFill>
              </a:rPr>
              <a:t>Website:</a:t>
            </a:r>
            <a:r>
              <a:rPr lang="en-GB" sz="1000"/>
              <a:t> </a:t>
            </a:r>
            <a:r>
              <a:rPr lang="en-GB" sz="1000" b="1"/>
              <a:t>https://smashcovid.ca</a:t>
            </a:r>
            <a:endParaRPr sz="10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a:spLocks noGrp="1"/>
          </p:cNvSpPr>
          <p:nvPr>
            <p:ph type="ctrTitle"/>
          </p:nvPr>
        </p:nvSpPr>
        <p:spPr>
          <a:xfrm>
            <a:off x="1424900" y="114325"/>
            <a:ext cx="6693600" cy="818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990"/>
              <a:buFont typeface="Arial"/>
              <a:buNone/>
            </a:pPr>
            <a:r>
              <a:rPr lang="en-GB" sz="4100" b="1">
                <a:solidFill>
                  <a:srgbClr val="D44189"/>
                </a:solidFill>
              </a:rPr>
              <a:t>Acknowledgements</a:t>
            </a:r>
            <a:endParaRPr sz="4100" b="1">
              <a:solidFill>
                <a:srgbClr val="D44189"/>
              </a:solidFill>
            </a:endParaRPr>
          </a:p>
        </p:txBody>
      </p:sp>
      <p:pic>
        <p:nvPicPr>
          <p:cNvPr id="64" name="Google Shape;64;p14"/>
          <p:cNvPicPr preferRelativeResize="0"/>
          <p:nvPr/>
        </p:nvPicPr>
        <p:blipFill>
          <a:blip r:embed="rId3">
            <a:alphaModFix/>
          </a:blip>
          <a:stretch>
            <a:fillRect/>
          </a:stretch>
        </p:blipFill>
        <p:spPr>
          <a:xfrm>
            <a:off x="7596025" y="51400"/>
            <a:ext cx="1403475" cy="963400"/>
          </a:xfrm>
          <a:prstGeom prst="rect">
            <a:avLst/>
          </a:prstGeom>
          <a:noFill/>
          <a:ln>
            <a:noFill/>
          </a:ln>
        </p:spPr>
      </p:pic>
      <p:sp>
        <p:nvSpPr>
          <p:cNvPr id="65" name="Google Shape;65;p14"/>
          <p:cNvSpPr/>
          <p:nvPr/>
        </p:nvSpPr>
        <p:spPr>
          <a:xfrm>
            <a:off x="0" y="4851250"/>
            <a:ext cx="9152400" cy="292200"/>
          </a:xfrm>
          <a:prstGeom prst="rect">
            <a:avLst/>
          </a:prstGeom>
          <a:solidFill>
            <a:srgbClr val="5D54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6" name="Google Shape;66;p14"/>
          <p:cNvPicPr preferRelativeResize="0"/>
          <p:nvPr/>
        </p:nvPicPr>
        <p:blipFill>
          <a:blip r:embed="rId4">
            <a:alphaModFix/>
          </a:blip>
          <a:stretch>
            <a:fillRect/>
          </a:stretch>
        </p:blipFill>
        <p:spPr>
          <a:xfrm>
            <a:off x="224400" y="915500"/>
            <a:ext cx="2399999" cy="3531648"/>
          </a:xfrm>
          <a:prstGeom prst="rect">
            <a:avLst/>
          </a:prstGeom>
          <a:noFill/>
          <a:ln>
            <a:noFill/>
          </a:ln>
        </p:spPr>
      </p:pic>
      <p:sp>
        <p:nvSpPr>
          <p:cNvPr id="67" name="Google Shape;67;p14"/>
          <p:cNvSpPr txBox="1"/>
          <p:nvPr/>
        </p:nvSpPr>
        <p:spPr>
          <a:xfrm>
            <a:off x="224400" y="4447150"/>
            <a:ext cx="3142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u="sng">
                <a:solidFill>
                  <a:schemeClr val="hlink"/>
                </a:solidFill>
                <a:hlinkClick r:id="rId5"/>
              </a:rPr>
              <a:t>https://www.whose.land/en/</a:t>
            </a:r>
            <a:r>
              <a:rPr lang="en-GB"/>
              <a:t> </a:t>
            </a:r>
            <a:endParaRPr/>
          </a:p>
        </p:txBody>
      </p:sp>
      <p:sp>
        <p:nvSpPr>
          <p:cNvPr id="68" name="Google Shape;68;p14"/>
          <p:cNvSpPr txBox="1"/>
          <p:nvPr/>
        </p:nvSpPr>
        <p:spPr>
          <a:xfrm>
            <a:off x="2490050" y="1146775"/>
            <a:ext cx="3598500" cy="1185300"/>
          </a:xfrm>
          <a:prstGeom prst="rect">
            <a:avLst/>
          </a:prstGeom>
          <a:noFill/>
          <a:ln>
            <a:noFill/>
          </a:ln>
        </p:spPr>
        <p:txBody>
          <a:bodyPr spcFirstLastPara="1" wrap="square" lIns="91425" tIns="91425" rIns="91425" bIns="91425" anchor="t" anchorCtr="0">
            <a:spAutoFit/>
          </a:bodyPr>
          <a:lstStyle/>
          <a:p>
            <a:pPr marL="457200" lvl="0" indent="-311150" algn="l" rtl="0">
              <a:spcBef>
                <a:spcPts val="0"/>
              </a:spcBef>
              <a:spcAft>
                <a:spcPts val="0"/>
              </a:spcAft>
              <a:buSzPts val="1300"/>
              <a:buChar char="●"/>
            </a:pPr>
            <a:r>
              <a:rPr lang="en-GB" sz="1300" u="sng">
                <a:solidFill>
                  <a:schemeClr val="hlink"/>
                </a:solidFill>
                <a:hlinkClick r:id="rId6"/>
              </a:rPr>
              <a:t>Dismantling Anti-Black racism</a:t>
            </a:r>
            <a:endParaRPr sz="1300"/>
          </a:p>
          <a:p>
            <a:pPr marL="457200" lvl="0" indent="-311150" algn="l" rtl="0">
              <a:spcBef>
                <a:spcPts val="0"/>
              </a:spcBef>
              <a:spcAft>
                <a:spcPts val="0"/>
              </a:spcAft>
              <a:buSzPts val="1300"/>
              <a:buChar char="●"/>
            </a:pPr>
            <a:r>
              <a:rPr lang="en-GB" sz="1300"/>
              <a:t>Addressing Institutional harm; </a:t>
            </a:r>
            <a:endParaRPr sz="1300"/>
          </a:p>
          <a:p>
            <a:pPr marL="457200" lvl="0" indent="0" algn="l" rtl="0">
              <a:spcBef>
                <a:spcPts val="0"/>
              </a:spcBef>
              <a:spcAft>
                <a:spcPts val="0"/>
              </a:spcAft>
              <a:buNone/>
            </a:pPr>
            <a:r>
              <a:rPr lang="en-GB" sz="1300"/>
              <a:t>oppressive practices and </a:t>
            </a:r>
            <a:r>
              <a:rPr lang="en-GB" sz="1300">
                <a:solidFill>
                  <a:srgbClr val="202124"/>
                </a:solidFill>
                <a:highlight>
                  <a:srgbClr val="FFFFFF"/>
                </a:highlight>
              </a:rPr>
              <a:t>unconscious bias</a:t>
            </a:r>
            <a:endParaRPr sz="1500"/>
          </a:p>
          <a:p>
            <a:pPr marL="0" lvl="0" indent="0" algn="l" rtl="0">
              <a:spcBef>
                <a:spcPts val="0"/>
              </a:spcBef>
              <a:spcAft>
                <a:spcPts val="0"/>
              </a:spcAft>
              <a:buNone/>
            </a:pPr>
            <a:endParaRPr sz="1300"/>
          </a:p>
        </p:txBody>
      </p:sp>
      <p:pic>
        <p:nvPicPr>
          <p:cNvPr id="69" name="Google Shape;69;p14"/>
          <p:cNvPicPr preferRelativeResize="0"/>
          <p:nvPr/>
        </p:nvPicPr>
        <p:blipFill rotWithShape="1">
          <a:blip r:embed="rId7">
            <a:alphaModFix/>
          </a:blip>
          <a:srcRect b="9990"/>
          <a:stretch/>
        </p:blipFill>
        <p:spPr>
          <a:xfrm>
            <a:off x="4022575" y="2412525"/>
            <a:ext cx="4808950" cy="2434825"/>
          </a:xfrm>
          <a:prstGeom prst="rect">
            <a:avLst/>
          </a:prstGeom>
          <a:noFill/>
          <a:ln>
            <a:noFill/>
          </a:ln>
        </p:spPr>
      </p:pic>
      <p:sp>
        <p:nvSpPr>
          <p:cNvPr id="70" name="Google Shape;70;p14"/>
          <p:cNvSpPr txBox="1"/>
          <p:nvPr/>
        </p:nvSpPr>
        <p:spPr>
          <a:xfrm>
            <a:off x="5210263" y="1905325"/>
            <a:ext cx="40035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t>33 youth and young adults from across Ontario</a:t>
            </a:r>
            <a:endParaRPr/>
          </a:p>
          <a:p>
            <a:pPr marL="0" lvl="0" indent="0" algn="l" rtl="0">
              <a:spcBef>
                <a:spcPts val="0"/>
              </a:spcBef>
              <a:spcAft>
                <a:spcPts val="0"/>
              </a:spcAft>
              <a:buNone/>
            </a:pPr>
            <a:r>
              <a:rPr lang="en-GB"/>
              <a:t>Our design charrette program team</a:t>
            </a:r>
            <a:endParaRPr/>
          </a:p>
        </p:txBody>
      </p:sp>
      <p:pic>
        <p:nvPicPr>
          <p:cNvPr id="71" name="Google Shape;71;p14"/>
          <p:cNvPicPr preferRelativeResize="0"/>
          <p:nvPr/>
        </p:nvPicPr>
        <p:blipFill>
          <a:blip r:embed="rId8">
            <a:alphaModFix/>
          </a:blip>
          <a:stretch>
            <a:fillRect/>
          </a:stretch>
        </p:blipFill>
        <p:spPr>
          <a:xfrm>
            <a:off x="7680062" y="1174105"/>
            <a:ext cx="1151464" cy="643826"/>
          </a:xfrm>
          <a:prstGeom prst="rect">
            <a:avLst/>
          </a:prstGeom>
          <a:noFill/>
          <a:ln>
            <a:noFill/>
          </a:ln>
        </p:spPr>
      </p:pic>
      <p:pic>
        <p:nvPicPr>
          <p:cNvPr id="72" name="Google Shape;72;p14"/>
          <p:cNvPicPr preferRelativeResize="0"/>
          <p:nvPr/>
        </p:nvPicPr>
        <p:blipFill>
          <a:blip r:embed="rId9">
            <a:alphaModFix/>
          </a:blip>
          <a:stretch>
            <a:fillRect/>
          </a:stretch>
        </p:blipFill>
        <p:spPr>
          <a:xfrm>
            <a:off x="6407150" y="1076575"/>
            <a:ext cx="1609724" cy="3238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ctrTitle"/>
          </p:nvPr>
        </p:nvSpPr>
        <p:spPr>
          <a:xfrm>
            <a:off x="2395725" y="947325"/>
            <a:ext cx="2964600" cy="2623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endParaRPr sz="4100" b="1">
              <a:solidFill>
                <a:srgbClr val="D44189"/>
              </a:solidFill>
            </a:endParaRPr>
          </a:p>
          <a:p>
            <a:pPr marL="0" lvl="0" indent="0" algn="l" rtl="0">
              <a:spcBef>
                <a:spcPts val="0"/>
              </a:spcBef>
              <a:spcAft>
                <a:spcPts val="0"/>
              </a:spcAft>
              <a:buClr>
                <a:schemeClr val="dk1"/>
              </a:buClr>
              <a:buSzPts val="990"/>
              <a:buFont typeface="Arial"/>
              <a:buNone/>
            </a:pPr>
            <a:r>
              <a:rPr lang="en-GB" sz="4100" b="1">
                <a:solidFill>
                  <a:srgbClr val="D44189"/>
                </a:solidFill>
              </a:rPr>
              <a:t>Agenda</a:t>
            </a:r>
            <a:endParaRPr sz="4100" b="1">
              <a:solidFill>
                <a:srgbClr val="D44189"/>
              </a:solidFill>
            </a:endParaRPr>
          </a:p>
          <a:p>
            <a:pPr marL="0" lvl="0" indent="0" algn="l" rtl="0">
              <a:spcBef>
                <a:spcPts val="0"/>
              </a:spcBef>
              <a:spcAft>
                <a:spcPts val="0"/>
              </a:spcAft>
              <a:buClr>
                <a:schemeClr val="dk1"/>
              </a:buClr>
              <a:buSzPts val="990"/>
              <a:buFont typeface="Arial"/>
              <a:buNone/>
            </a:pPr>
            <a:endParaRPr sz="4100" b="1">
              <a:solidFill>
                <a:srgbClr val="D44189"/>
              </a:solidFill>
            </a:endParaRPr>
          </a:p>
          <a:p>
            <a:pPr marL="0" lvl="0" indent="0" algn="l" rtl="0">
              <a:spcBef>
                <a:spcPts val="0"/>
              </a:spcBef>
              <a:spcAft>
                <a:spcPts val="0"/>
              </a:spcAft>
              <a:buClr>
                <a:schemeClr val="dk1"/>
              </a:buClr>
              <a:buSzPts val="990"/>
              <a:buFont typeface="Arial"/>
              <a:buNone/>
            </a:pPr>
            <a:endParaRPr sz="4100" b="1">
              <a:solidFill>
                <a:srgbClr val="D44189"/>
              </a:solidFill>
            </a:endParaRPr>
          </a:p>
          <a:p>
            <a:pPr marL="0" lvl="0" indent="0" algn="l" rtl="0">
              <a:spcBef>
                <a:spcPts val="0"/>
              </a:spcBef>
              <a:spcAft>
                <a:spcPts val="0"/>
              </a:spcAft>
              <a:buClr>
                <a:schemeClr val="dk1"/>
              </a:buClr>
              <a:buSzPts val="990"/>
              <a:buFont typeface="Arial"/>
              <a:buNone/>
            </a:pPr>
            <a:endParaRPr sz="4100" b="1">
              <a:solidFill>
                <a:srgbClr val="D44189"/>
              </a:solidFill>
            </a:endParaRPr>
          </a:p>
          <a:p>
            <a:pPr marL="0" lvl="0" indent="0" algn="l" rtl="0">
              <a:spcBef>
                <a:spcPts val="0"/>
              </a:spcBef>
              <a:spcAft>
                <a:spcPts val="0"/>
              </a:spcAft>
              <a:buClr>
                <a:schemeClr val="dk1"/>
              </a:buClr>
              <a:buSzPts val="990"/>
              <a:buFont typeface="Arial"/>
              <a:buNone/>
            </a:pPr>
            <a:endParaRPr sz="4100" b="1">
              <a:solidFill>
                <a:srgbClr val="D44189"/>
              </a:solidFill>
            </a:endParaRPr>
          </a:p>
        </p:txBody>
      </p:sp>
      <p:pic>
        <p:nvPicPr>
          <p:cNvPr id="78" name="Google Shape;78;p15"/>
          <p:cNvPicPr preferRelativeResize="0"/>
          <p:nvPr/>
        </p:nvPicPr>
        <p:blipFill>
          <a:blip r:embed="rId3">
            <a:alphaModFix/>
          </a:blip>
          <a:stretch>
            <a:fillRect/>
          </a:stretch>
        </p:blipFill>
        <p:spPr>
          <a:xfrm>
            <a:off x="7596025" y="51400"/>
            <a:ext cx="1403475" cy="963400"/>
          </a:xfrm>
          <a:prstGeom prst="rect">
            <a:avLst/>
          </a:prstGeom>
          <a:noFill/>
          <a:ln>
            <a:noFill/>
          </a:ln>
        </p:spPr>
      </p:pic>
      <p:sp>
        <p:nvSpPr>
          <p:cNvPr id="79" name="Google Shape;79;p15"/>
          <p:cNvSpPr/>
          <p:nvPr/>
        </p:nvSpPr>
        <p:spPr>
          <a:xfrm>
            <a:off x="0" y="4851250"/>
            <a:ext cx="9152400" cy="292200"/>
          </a:xfrm>
          <a:prstGeom prst="rect">
            <a:avLst/>
          </a:prstGeom>
          <a:solidFill>
            <a:srgbClr val="5D54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5"/>
          <p:cNvSpPr txBox="1"/>
          <p:nvPr/>
        </p:nvSpPr>
        <p:spPr>
          <a:xfrm>
            <a:off x="78850" y="821700"/>
            <a:ext cx="7311900" cy="406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t>Introduction to the co-design program</a:t>
            </a:r>
            <a:endParaRPr/>
          </a:p>
          <a:p>
            <a:pPr marL="0" lvl="0" indent="0" algn="l" rtl="0">
              <a:spcBef>
                <a:spcPts val="0"/>
              </a:spcBef>
              <a:spcAft>
                <a:spcPts val="0"/>
              </a:spcAft>
              <a:buNone/>
            </a:pPr>
            <a:endParaRPr/>
          </a:p>
          <a:p>
            <a:pPr marL="0" lvl="0" indent="0" algn="l" rtl="0">
              <a:spcBef>
                <a:spcPts val="0"/>
              </a:spcBef>
              <a:spcAft>
                <a:spcPts val="0"/>
              </a:spcAft>
              <a:buNone/>
            </a:pPr>
            <a:r>
              <a:rPr lang="en-GB"/>
              <a:t>Presentation of Initial Prototype Concepts:</a:t>
            </a:r>
            <a:endParaRPr/>
          </a:p>
          <a:p>
            <a:pPr marL="914400" lvl="0" indent="-317500" algn="l" rtl="0">
              <a:spcBef>
                <a:spcPts val="0"/>
              </a:spcBef>
              <a:spcAft>
                <a:spcPts val="0"/>
              </a:spcAft>
              <a:buSzPts val="1400"/>
              <a:buChar char="●"/>
            </a:pPr>
            <a:r>
              <a:rPr lang="en-GB"/>
              <a:t>Personal Care &amp; Maintenance</a:t>
            </a:r>
            <a:endParaRPr/>
          </a:p>
          <a:p>
            <a:pPr marL="914400" lvl="0" indent="-317500" algn="l" rtl="0">
              <a:spcBef>
                <a:spcPts val="0"/>
              </a:spcBef>
              <a:spcAft>
                <a:spcPts val="0"/>
              </a:spcAft>
              <a:buSzPts val="1400"/>
              <a:buChar char="●"/>
            </a:pPr>
            <a:r>
              <a:rPr lang="en-GB"/>
              <a:t>Rural Ontario Community of Queer &amp; Trans Youth (ROCQY)</a:t>
            </a:r>
            <a:endParaRPr/>
          </a:p>
          <a:p>
            <a:pPr marL="914400" lvl="0" indent="-317500" algn="l" rtl="0">
              <a:spcBef>
                <a:spcPts val="0"/>
              </a:spcBef>
              <a:spcAft>
                <a:spcPts val="0"/>
              </a:spcAft>
              <a:buSzPts val="1400"/>
              <a:buChar char="●"/>
            </a:pPr>
            <a:r>
              <a:rPr lang="en-GB"/>
              <a:t>Education &amp; Training for Service Providers</a:t>
            </a:r>
            <a:endParaRPr/>
          </a:p>
          <a:p>
            <a:pPr marL="914400" lvl="0" indent="-317500" algn="l" rtl="0">
              <a:spcBef>
                <a:spcPts val="0"/>
              </a:spcBef>
              <a:spcAft>
                <a:spcPts val="0"/>
              </a:spcAft>
              <a:buSzPts val="1400"/>
              <a:buChar char="●"/>
            </a:pPr>
            <a:r>
              <a:rPr lang="en-GB"/>
              <a:t>Transitional &amp; After Care Services (Addressing Wait Times)</a:t>
            </a:r>
            <a:endParaRPr/>
          </a:p>
          <a:p>
            <a:pPr marL="914400" lvl="0" indent="-317500" algn="l" rtl="0">
              <a:spcBef>
                <a:spcPts val="0"/>
              </a:spcBef>
              <a:spcAft>
                <a:spcPts val="0"/>
              </a:spcAft>
              <a:buSzPts val="1400"/>
              <a:buChar char="●"/>
            </a:pPr>
            <a:r>
              <a:rPr lang="en-GB"/>
              <a:t>Accountability &amp; Evaluation</a:t>
            </a:r>
            <a:endParaRPr/>
          </a:p>
          <a:p>
            <a:pPr marL="0" lvl="0" indent="0" algn="l" rtl="0">
              <a:spcBef>
                <a:spcPts val="0"/>
              </a:spcBef>
              <a:spcAft>
                <a:spcPts val="0"/>
              </a:spcAft>
              <a:buNone/>
            </a:pPr>
            <a:endParaRPr/>
          </a:p>
          <a:p>
            <a:pPr marL="0" lvl="0" indent="0" algn="l" rtl="0">
              <a:spcBef>
                <a:spcPts val="0"/>
              </a:spcBef>
              <a:spcAft>
                <a:spcPts val="0"/>
              </a:spcAft>
              <a:buNone/>
            </a:pPr>
            <a:r>
              <a:rPr lang="en-GB"/>
              <a:t>Question &amp; Answer Opportunity</a:t>
            </a:r>
            <a:endParaRPr/>
          </a:p>
          <a:p>
            <a:pPr marL="914400" lvl="0" indent="-317500" algn="l" rtl="0">
              <a:spcBef>
                <a:spcPts val="0"/>
              </a:spcBef>
              <a:spcAft>
                <a:spcPts val="0"/>
              </a:spcAft>
              <a:buSzPts val="1400"/>
              <a:buChar char="●"/>
            </a:pPr>
            <a:r>
              <a:rPr lang="en-GB"/>
              <a:t>Please write your question(s) or feedback in the Q&amp;A box as </a:t>
            </a:r>
            <a:endParaRPr/>
          </a:p>
          <a:p>
            <a:pPr marL="914400" lvl="0" indent="0" algn="l" rtl="0">
              <a:spcBef>
                <a:spcPts val="0"/>
              </a:spcBef>
              <a:spcAft>
                <a:spcPts val="0"/>
              </a:spcAft>
              <a:buNone/>
            </a:pPr>
            <a:r>
              <a:rPr lang="en-GB"/>
              <a:t>they come to you and we will respond to as many questions</a:t>
            </a:r>
            <a:endParaRPr/>
          </a:p>
          <a:p>
            <a:pPr marL="914400" lvl="0" indent="0" algn="l" rtl="0">
              <a:spcBef>
                <a:spcPts val="0"/>
              </a:spcBef>
              <a:spcAft>
                <a:spcPts val="0"/>
              </a:spcAft>
              <a:buNone/>
            </a:pPr>
            <a:r>
              <a:rPr lang="en-GB"/>
              <a:t>as we can.</a:t>
            </a:r>
            <a:endParaRPr/>
          </a:p>
          <a:p>
            <a:pPr marL="914400" lvl="0" indent="0" algn="l" rtl="0">
              <a:spcBef>
                <a:spcPts val="0"/>
              </a:spcBef>
              <a:spcAft>
                <a:spcPts val="0"/>
              </a:spcAft>
              <a:buNone/>
            </a:pPr>
            <a:endParaRPr/>
          </a:p>
          <a:p>
            <a:pPr marL="0" lvl="0" indent="0" algn="l" rtl="0">
              <a:spcBef>
                <a:spcPts val="0"/>
              </a:spcBef>
              <a:spcAft>
                <a:spcPts val="0"/>
              </a:spcAft>
              <a:buNone/>
            </a:pPr>
            <a:r>
              <a:rPr lang="en-GB">
                <a:highlight>
                  <a:srgbClr val="EAD1DC"/>
                </a:highlight>
              </a:rPr>
              <a:t>The slide images have largely been captured from the live programming</a:t>
            </a:r>
            <a:endParaRPr>
              <a:highlight>
                <a:srgbClr val="EAD1DC"/>
              </a:highlight>
            </a:endParaRPr>
          </a:p>
          <a:p>
            <a:pPr marL="0" lvl="0" indent="0" algn="l" rtl="0">
              <a:spcBef>
                <a:spcPts val="0"/>
              </a:spcBef>
              <a:spcAft>
                <a:spcPts val="0"/>
              </a:spcAft>
              <a:buNone/>
            </a:pPr>
            <a:r>
              <a:rPr lang="en-GB">
                <a:highlight>
                  <a:srgbClr val="EAD1DC"/>
                </a:highlight>
              </a:rPr>
              <a:t>They may be illegible but can be made available for context if needed.</a:t>
            </a:r>
            <a:endParaRPr>
              <a:highlight>
                <a:srgbClr val="EAD1DC"/>
              </a:highlight>
            </a:endParaRPr>
          </a:p>
          <a:p>
            <a:pPr marL="0" lvl="0" indent="0" algn="l" rtl="0">
              <a:spcBef>
                <a:spcPts val="0"/>
              </a:spcBef>
              <a:spcAft>
                <a:spcPts val="0"/>
              </a:spcAft>
              <a:buNone/>
            </a:pPr>
            <a:endParaRPr>
              <a:highlight>
                <a:srgbClr val="EAD1DC"/>
              </a:highlight>
            </a:endParaRPr>
          </a:p>
          <a:p>
            <a:pPr marL="0" lvl="0" indent="0" algn="l" rtl="0">
              <a:spcBef>
                <a:spcPts val="0"/>
              </a:spcBef>
              <a:spcAft>
                <a:spcPts val="0"/>
              </a:spcAft>
              <a:buNone/>
            </a:pPr>
            <a:r>
              <a:rPr lang="en-GB">
                <a:highlight>
                  <a:srgbClr val="EAD1DC"/>
                </a:highlight>
              </a:rPr>
              <a:t>*This webinar is being recorded.</a:t>
            </a:r>
            <a:endParaRPr>
              <a:highlight>
                <a:srgbClr val="EAD1DC"/>
              </a:highlight>
            </a:endParaRPr>
          </a:p>
        </p:txBody>
      </p:sp>
      <p:pic>
        <p:nvPicPr>
          <p:cNvPr id="81" name="Google Shape;81;p15"/>
          <p:cNvPicPr preferRelativeResize="0"/>
          <p:nvPr/>
        </p:nvPicPr>
        <p:blipFill>
          <a:blip r:embed="rId4">
            <a:alphaModFix/>
          </a:blip>
          <a:stretch>
            <a:fillRect/>
          </a:stretch>
        </p:blipFill>
        <p:spPr>
          <a:xfrm>
            <a:off x="6350325" y="2223300"/>
            <a:ext cx="2725877" cy="2571749"/>
          </a:xfrm>
          <a:prstGeom prst="rect">
            <a:avLst/>
          </a:prstGeom>
          <a:noFill/>
          <a:ln>
            <a:noFill/>
          </a:ln>
          <a:effectLst>
            <a:outerShdw blurRad="57150" dist="19050" dir="5400000" algn="bl" rotWithShape="0">
              <a:srgbClr val="000000">
                <a:alpha val="50000"/>
              </a:srgbClr>
            </a:outerShdw>
          </a:effectLst>
        </p:spPr>
      </p:pic>
      <p:sp>
        <p:nvSpPr>
          <p:cNvPr id="82" name="Google Shape;82;p15"/>
          <p:cNvSpPr txBox="1"/>
          <p:nvPr/>
        </p:nvSpPr>
        <p:spPr>
          <a:xfrm>
            <a:off x="7390750" y="1884600"/>
            <a:ext cx="3717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b="1"/>
              <a:t>Creative by: Bethania Arts</a:t>
            </a:r>
            <a:endParaRPr sz="1000"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6"/>
          <p:cNvSpPr txBox="1">
            <a:spLocks noGrp="1"/>
          </p:cNvSpPr>
          <p:nvPr>
            <p:ph type="title"/>
          </p:nvPr>
        </p:nvSpPr>
        <p:spPr>
          <a:xfrm>
            <a:off x="124975" y="4054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4000" b="1">
                <a:solidFill>
                  <a:srgbClr val="D44189"/>
                </a:solidFill>
              </a:rPr>
              <a:t>Design Charrette Program</a:t>
            </a:r>
            <a:endParaRPr sz="4000" b="1">
              <a:solidFill>
                <a:srgbClr val="D44189"/>
              </a:solidFill>
            </a:endParaRPr>
          </a:p>
        </p:txBody>
      </p:sp>
      <p:sp>
        <p:nvSpPr>
          <p:cNvPr id="88" name="Google Shape;88;p16"/>
          <p:cNvSpPr txBox="1">
            <a:spLocks noGrp="1"/>
          </p:cNvSpPr>
          <p:nvPr>
            <p:ph type="body" idx="1"/>
          </p:nvPr>
        </p:nvSpPr>
        <p:spPr>
          <a:xfrm>
            <a:off x="96675" y="1610800"/>
            <a:ext cx="8520600" cy="3416400"/>
          </a:xfrm>
          <a:prstGeom prst="rect">
            <a:avLst/>
          </a:prstGeom>
        </p:spPr>
        <p:txBody>
          <a:bodyPr spcFirstLastPara="1" wrap="square" lIns="91425" tIns="91425" rIns="91425" bIns="91425" anchor="t" anchorCtr="0">
            <a:normAutofit fontScale="92500" lnSpcReduction="10000"/>
          </a:bodyPr>
          <a:lstStyle/>
          <a:p>
            <a:pPr marL="457200" lvl="0" indent="-307895" algn="l" rtl="0">
              <a:spcBef>
                <a:spcPts val="0"/>
              </a:spcBef>
              <a:spcAft>
                <a:spcPts val="0"/>
              </a:spcAft>
              <a:buClr>
                <a:srgbClr val="192930"/>
              </a:buClr>
              <a:buSzPct val="100000"/>
              <a:buChar char="●"/>
            </a:pPr>
            <a:r>
              <a:rPr lang="en-GB" sz="1350">
                <a:solidFill>
                  <a:srgbClr val="192930"/>
                </a:solidFill>
                <a:highlight>
                  <a:srgbClr val="FFFFFF"/>
                </a:highlight>
              </a:rPr>
              <a:t>Community-based participatory research project </a:t>
            </a:r>
            <a:endParaRPr sz="1350">
              <a:solidFill>
                <a:srgbClr val="192930"/>
              </a:solidFill>
              <a:highlight>
                <a:srgbClr val="FFFFFF"/>
              </a:highlight>
            </a:endParaRPr>
          </a:p>
          <a:p>
            <a:pPr marL="457200" lvl="0" indent="-307895" algn="l" rtl="0">
              <a:spcBef>
                <a:spcPts val="0"/>
              </a:spcBef>
              <a:spcAft>
                <a:spcPts val="0"/>
              </a:spcAft>
              <a:buClr>
                <a:srgbClr val="192930"/>
              </a:buClr>
              <a:buSzPct val="100000"/>
              <a:buChar char="●"/>
            </a:pPr>
            <a:r>
              <a:rPr lang="en-GB" sz="1350">
                <a:solidFill>
                  <a:srgbClr val="192930"/>
                </a:solidFill>
                <a:highlight>
                  <a:srgbClr val="FFFFFF"/>
                </a:highlight>
              </a:rPr>
              <a:t>Seeks to better understand the characteristics of gender and sexually diverse youth who are facing barriers to accessing mental health and substance use care services in the context of the COVID-19 pandemic.</a:t>
            </a:r>
            <a:endParaRPr sz="1350">
              <a:solidFill>
                <a:srgbClr val="192930"/>
              </a:solidFill>
              <a:highlight>
                <a:srgbClr val="FFFFFF"/>
              </a:highlight>
            </a:endParaRPr>
          </a:p>
          <a:p>
            <a:pPr marL="457200" lvl="0" indent="-307895" algn="l" rtl="0">
              <a:spcBef>
                <a:spcPts val="0"/>
              </a:spcBef>
              <a:spcAft>
                <a:spcPts val="0"/>
              </a:spcAft>
              <a:buClr>
                <a:srgbClr val="192930"/>
              </a:buClr>
              <a:buSzPct val="100000"/>
              <a:buChar char="●"/>
            </a:pPr>
            <a:r>
              <a:rPr lang="en-GB" sz="1350">
                <a:solidFill>
                  <a:srgbClr val="192930"/>
                </a:solidFill>
                <a:highlight>
                  <a:srgbClr val="FFFFFF"/>
                </a:highlight>
              </a:rPr>
              <a:t>Address the barriers that exist for queer and trans youth and young adults (16-29) seeking affirming mental health and substance use care services.</a:t>
            </a:r>
            <a:endParaRPr sz="1350">
              <a:solidFill>
                <a:srgbClr val="192930"/>
              </a:solidFill>
              <a:highlight>
                <a:srgbClr val="FFFFFF"/>
              </a:highlight>
            </a:endParaRPr>
          </a:p>
          <a:p>
            <a:pPr marL="457200" lvl="0" indent="0" algn="l" rtl="0">
              <a:spcBef>
                <a:spcPts val="1200"/>
              </a:spcBef>
              <a:spcAft>
                <a:spcPts val="0"/>
              </a:spcAft>
              <a:buNone/>
            </a:pPr>
            <a:endParaRPr sz="1350">
              <a:solidFill>
                <a:srgbClr val="192930"/>
              </a:solidFill>
              <a:highlight>
                <a:srgbClr val="FFFFFF"/>
              </a:highlight>
            </a:endParaRPr>
          </a:p>
          <a:p>
            <a:pPr marL="457200" lvl="0" indent="-307895" algn="l" rtl="0">
              <a:spcBef>
                <a:spcPts val="0"/>
              </a:spcBef>
              <a:spcAft>
                <a:spcPts val="0"/>
              </a:spcAft>
              <a:buClr>
                <a:srgbClr val="192930"/>
              </a:buClr>
              <a:buSzPct val="100000"/>
              <a:buChar char="●"/>
            </a:pPr>
            <a:r>
              <a:rPr lang="en-GB" sz="1350">
                <a:solidFill>
                  <a:srgbClr val="192930"/>
                </a:solidFill>
                <a:highlight>
                  <a:srgbClr val="FFFFFF"/>
                </a:highlight>
              </a:rPr>
              <a:t>Series of design charrettes – intensely focused, three day sessions</a:t>
            </a:r>
            <a:endParaRPr sz="1350">
              <a:solidFill>
                <a:srgbClr val="192930"/>
              </a:solidFill>
              <a:highlight>
                <a:srgbClr val="FFFFFF"/>
              </a:highlight>
            </a:endParaRPr>
          </a:p>
          <a:p>
            <a:pPr marL="457200" lvl="0" indent="-307895" algn="l" rtl="0">
              <a:spcBef>
                <a:spcPts val="0"/>
              </a:spcBef>
              <a:spcAft>
                <a:spcPts val="0"/>
              </a:spcAft>
              <a:buClr>
                <a:srgbClr val="192930"/>
              </a:buClr>
              <a:buSzPct val="100000"/>
              <a:buChar char="●"/>
            </a:pPr>
            <a:r>
              <a:rPr lang="en-GB" sz="1350">
                <a:solidFill>
                  <a:srgbClr val="192930"/>
                </a:solidFill>
                <a:highlight>
                  <a:srgbClr val="FFFFFF"/>
                </a:highlight>
              </a:rPr>
              <a:t>Collaborative approach to create realistic and achievable designs that work. </a:t>
            </a:r>
            <a:endParaRPr sz="1350">
              <a:solidFill>
                <a:srgbClr val="192930"/>
              </a:solidFill>
              <a:highlight>
                <a:srgbClr val="FFFFFF"/>
              </a:highlight>
            </a:endParaRPr>
          </a:p>
          <a:p>
            <a:pPr marL="457200" lvl="0" indent="-307895" algn="l" rtl="0">
              <a:spcBef>
                <a:spcPts val="0"/>
              </a:spcBef>
              <a:spcAft>
                <a:spcPts val="0"/>
              </a:spcAft>
              <a:buClr>
                <a:srgbClr val="192930"/>
              </a:buClr>
              <a:buSzPct val="100000"/>
              <a:buChar char="●"/>
            </a:pPr>
            <a:r>
              <a:rPr lang="en-GB" sz="1350">
                <a:solidFill>
                  <a:srgbClr val="192930"/>
                </a:solidFill>
                <a:highlight>
                  <a:srgbClr val="FFFFFF"/>
                </a:highlight>
              </a:rPr>
              <a:t>Results will be used to inform policy and practice recommendations for the adaptation and development of:</a:t>
            </a:r>
            <a:endParaRPr sz="1350">
              <a:solidFill>
                <a:srgbClr val="192930"/>
              </a:solidFill>
              <a:highlight>
                <a:srgbClr val="FFFFFF"/>
              </a:highlight>
            </a:endParaRPr>
          </a:p>
          <a:p>
            <a:pPr marL="914400" lvl="1" indent="-307895" algn="l" rtl="0">
              <a:spcBef>
                <a:spcPts val="0"/>
              </a:spcBef>
              <a:spcAft>
                <a:spcPts val="0"/>
              </a:spcAft>
              <a:buClr>
                <a:srgbClr val="192930"/>
              </a:buClr>
              <a:buSzPct val="100000"/>
              <a:buChar char="○"/>
            </a:pPr>
            <a:r>
              <a:rPr lang="en-GB" sz="1350">
                <a:solidFill>
                  <a:srgbClr val="192930"/>
                </a:solidFill>
                <a:highlight>
                  <a:srgbClr val="FFFFFF"/>
                </a:highlight>
              </a:rPr>
              <a:t>services, programs, resources and tools, offered by CAMH through Rainbow Services. </a:t>
            </a:r>
            <a:endParaRPr sz="1350">
              <a:solidFill>
                <a:srgbClr val="192930"/>
              </a:solidFill>
              <a:highlight>
                <a:srgbClr val="FFFFFF"/>
              </a:highlight>
            </a:endParaRPr>
          </a:p>
          <a:p>
            <a:pPr marL="914400" lvl="1" indent="-307895" algn="l" rtl="0">
              <a:spcBef>
                <a:spcPts val="0"/>
              </a:spcBef>
              <a:spcAft>
                <a:spcPts val="0"/>
              </a:spcAft>
              <a:buClr>
                <a:srgbClr val="192930"/>
              </a:buClr>
              <a:buSzPct val="100000"/>
              <a:buChar char="○"/>
            </a:pPr>
            <a:r>
              <a:rPr lang="en-GB" sz="1350">
                <a:solidFill>
                  <a:srgbClr val="192930"/>
                </a:solidFill>
                <a:highlight>
                  <a:srgbClr val="FFFFFF"/>
                </a:highlight>
              </a:rPr>
              <a:t>additional collaboration with other providers, and community organizations</a:t>
            </a:r>
            <a:endParaRPr sz="1350">
              <a:solidFill>
                <a:srgbClr val="192930"/>
              </a:solidFill>
              <a:highlight>
                <a:srgbClr val="FFFFFF"/>
              </a:highlight>
            </a:endParaRPr>
          </a:p>
          <a:p>
            <a:pPr marL="457200" lvl="0" indent="-307895" algn="l" rtl="0">
              <a:spcBef>
                <a:spcPts val="0"/>
              </a:spcBef>
              <a:spcAft>
                <a:spcPts val="0"/>
              </a:spcAft>
              <a:buClr>
                <a:srgbClr val="192930"/>
              </a:buClr>
              <a:buSzPct val="100000"/>
              <a:buChar char="●"/>
            </a:pPr>
            <a:r>
              <a:rPr lang="en-GB" sz="1350">
                <a:solidFill>
                  <a:srgbClr val="192930"/>
                </a:solidFill>
                <a:highlight>
                  <a:srgbClr val="FFFFFF"/>
                </a:highlight>
              </a:rPr>
              <a:t>Individual journey-first lens and will directly support queer and trans youth and young adults navigating their wellness during and after the COVID-19 pandemic.  </a:t>
            </a:r>
            <a:endParaRPr sz="1350">
              <a:solidFill>
                <a:srgbClr val="192930"/>
              </a:solidFill>
              <a:highlight>
                <a:srgbClr val="FFFFFF"/>
              </a:highlight>
            </a:endParaRPr>
          </a:p>
          <a:p>
            <a:pPr marL="0" lvl="0" indent="0" algn="ctr" rtl="0">
              <a:spcBef>
                <a:spcPts val="1200"/>
              </a:spcBef>
              <a:spcAft>
                <a:spcPts val="1200"/>
              </a:spcAft>
              <a:buNone/>
            </a:pPr>
            <a:r>
              <a:rPr lang="en-GB" sz="1350" b="1">
                <a:solidFill>
                  <a:srgbClr val="D44189"/>
                </a:solidFill>
                <a:highlight>
                  <a:srgbClr val="FFFFFF"/>
                </a:highlight>
              </a:rPr>
              <a:t>Co-Creating Knowledge - Idea &amp; Prototyping - Refining &amp; Presenting </a:t>
            </a:r>
            <a:endParaRPr sz="1350" b="1">
              <a:solidFill>
                <a:srgbClr val="D44189"/>
              </a:solidFill>
              <a:highlight>
                <a:srgbClr val="FFFFFF"/>
              </a:highlight>
            </a:endParaRPr>
          </a:p>
        </p:txBody>
      </p:sp>
      <p:sp>
        <p:nvSpPr>
          <p:cNvPr id="89" name="Google Shape;89;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4</a:t>
            </a:fld>
            <a:endParaRPr/>
          </a:p>
        </p:txBody>
      </p:sp>
      <p:pic>
        <p:nvPicPr>
          <p:cNvPr id="90" name="Google Shape;90;p16"/>
          <p:cNvPicPr preferRelativeResize="0"/>
          <p:nvPr/>
        </p:nvPicPr>
        <p:blipFill>
          <a:blip r:embed="rId3">
            <a:alphaModFix/>
          </a:blip>
          <a:stretch>
            <a:fillRect/>
          </a:stretch>
        </p:blipFill>
        <p:spPr>
          <a:xfrm>
            <a:off x="6605500" y="118775"/>
            <a:ext cx="2415652" cy="18117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7"/>
          <p:cNvSpPr txBox="1">
            <a:spLocks noGrp="1"/>
          </p:cNvSpPr>
          <p:nvPr>
            <p:ph type="title"/>
          </p:nvPr>
        </p:nvSpPr>
        <p:spPr>
          <a:xfrm>
            <a:off x="311700" y="261650"/>
            <a:ext cx="76590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311" b="1">
                <a:solidFill>
                  <a:srgbClr val="D44189"/>
                </a:solidFill>
              </a:rPr>
              <a:t>Theme 1: Personal Care &amp; Maintenance (Self-Care)</a:t>
            </a:r>
            <a:endParaRPr sz="2311" b="1">
              <a:solidFill>
                <a:srgbClr val="D44189"/>
              </a:solidFill>
            </a:endParaRPr>
          </a:p>
          <a:p>
            <a:pPr marL="0" lvl="0" indent="0" algn="l" rtl="0">
              <a:spcBef>
                <a:spcPts val="0"/>
              </a:spcBef>
              <a:spcAft>
                <a:spcPts val="0"/>
              </a:spcAft>
              <a:buNone/>
            </a:pPr>
            <a:endParaRPr sz="4422" b="1">
              <a:solidFill>
                <a:srgbClr val="D44189"/>
              </a:solidFill>
            </a:endParaRPr>
          </a:p>
        </p:txBody>
      </p:sp>
      <p:sp>
        <p:nvSpPr>
          <p:cNvPr id="96" name="Google Shape;96;p17"/>
          <p:cNvSpPr txBox="1">
            <a:spLocks noGrp="1"/>
          </p:cNvSpPr>
          <p:nvPr>
            <p:ph type="body" idx="1"/>
          </p:nvPr>
        </p:nvSpPr>
        <p:spPr>
          <a:xfrm>
            <a:off x="311700" y="834350"/>
            <a:ext cx="4113900" cy="35721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None/>
            </a:pPr>
            <a:r>
              <a:rPr lang="en-GB" sz="1200" b="1">
                <a:solidFill>
                  <a:schemeClr val="accent5"/>
                </a:solidFill>
              </a:rPr>
              <a:t>How might we enable clients to support their own well-being outside of sessions and provide a centralized place to access self-care resources?</a:t>
            </a:r>
            <a:endParaRPr sz="1200" b="1">
              <a:solidFill>
                <a:schemeClr val="accent5"/>
              </a:solidFill>
            </a:endParaRPr>
          </a:p>
          <a:p>
            <a:pPr marL="0" lvl="0" indent="0" algn="l" rtl="0">
              <a:lnSpc>
                <a:spcPct val="105000"/>
              </a:lnSpc>
              <a:spcBef>
                <a:spcPts val="0"/>
              </a:spcBef>
              <a:spcAft>
                <a:spcPts val="0"/>
              </a:spcAft>
              <a:buNone/>
            </a:pPr>
            <a:endParaRPr sz="750">
              <a:solidFill>
                <a:schemeClr val="dk1"/>
              </a:solidFill>
            </a:endParaRPr>
          </a:p>
          <a:p>
            <a:pPr marL="0" lvl="0" indent="0" algn="l" rtl="0">
              <a:lnSpc>
                <a:spcPct val="105000"/>
              </a:lnSpc>
              <a:spcBef>
                <a:spcPts val="0"/>
              </a:spcBef>
              <a:spcAft>
                <a:spcPts val="0"/>
              </a:spcAft>
              <a:buNone/>
            </a:pPr>
            <a:r>
              <a:rPr lang="en-GB" sz="1050">
                <a:solidFill>
                  <a:schemeClr val="dk1"/>
                </a:solidFill>
              </a:rPr>
              <a:t>The idea is a centralized website for service providers and clients to access reliable, community-centered resources to support self-care outside of formal sessions. These resources can be accessed individually, or shared by service providers digitally or physically through print-outs and pamphlets.</a:t>
            </a:r>
            <a:endParaRPr sz="1050">
              <a:solidFill>
                <a:schemeClr val="dk1"/>
              </a:solidFill>
            </a:endParaRPr>
          </a:p>
          <a:p>
            <a:pPr marL="0" lvl="0" indent="0" algn="l" rtl="0">
              <a:lnSpc>
                <a:spcPct val="105000"/>
              </a:lnSpc>
              <a:spcBef>
                <a:spcPts val="0"/>
              </a:spcBef>
              <a:spcAft>
                <a:spcPts val="0"/>
              </a:spcAft>
              <a:buNone/>
            </a:pPr>
            <a:endParaRPr sz="1050" b="1">
              <a:solidFill>
                <a:schemeClr val="dk1"/>
              </a:solidFill>
            </a:endParaRPr>
          </a:p>
          <a:p>
            <a:pPr marL="0" lvl="0" indent="0" algn="l" rtl="0">
              <a:lnSpc>
                <a:spcPct val="105000"/>
              </a:lnSpc>
              <a:spcBef>
                <a:spcPts val="0"/>
              </a:spcBef>
              <a:spcAft>
                <a:spcPts val="0"/>
              </a:spcAft>
              <a:buNone/>
            </a:pPr>
            <a:r>
              <a:rPr lang="en-GB" sz="1050" b="1">
                <a:solidFill>
                  <a:schemeClr val="dk1"/>
                </a:solidFill>
              </a:rPr>
              <a:t>Key Findings</a:t>
            </a:r>
            <a:endParaRPr sz="1050" b="1">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Empowers clients and normalizes self-care</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Removes the stigma that specific services are only for one thing (i.e., safe injection sites also offer many other helpful resources)</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Strengthens communities through learning and education</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Increases and diversifies the types of resources available</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Prevents or reduces moments of crisis which can in turn reduce negative interactions with inappropriate crisis support such as with police</a:t>
            </a:r>
            <a:endParaRPr sz="1050">
              <a:solidFill>
                <a:schemeClr val="dk1"/>
              </a:solidFill>
            </a:endParaRPr>
          </a:p>
        </p:txBody>
      </p:sp>
      <p:sp>
        <p:nvSpPr>
          <p:cNvPr id="97" name="Google Shape;97;p17"/>
          <p:cNvSpPr/>
          <p:nvPr/>
        </p:nvSpPr>
        <p:spPr>
          <a:xfrm>
            <a:off x="0" y="4851250"/>
            <a:ext cx="9152400" cy="292200"/>
          </a:xfrm>
          <a:prstGeom prst="rect">
            <a:avLst/>
          </a:prstGeom>
          <a:solidFill>
            <a:srgbClr val="5D54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8" name="Google Shape;98;p17"/>
          <p:cNvPicPr preferRelativeResize="0"/>
          <p:nvPr/>
        </p:nvPicPr>
        <p:blipFill>
          <a:blip r:embed="rId3">
            <a:alphaModFix/>
          </a:blip>
          <a:stretch>
            <a:fillRect/>
          </a:stretch>
        </p:blipFill>
        <p:spPr>
          <a:xfrm>
            <a:off x="7970625" y="-73296"/>
            <a:ext cx="1181775" cy="1090175"/>
          </a:xfrm>
          <a:prstGeom prst="rect">
            <a:avLst/>
          </a:prstGeom>
          <a:noFill/>
          <a:ln>
            <a:noFill/>
          </a:ln>
        </p:spPr>
      </p:pic>
      <p:sp>
        <p:nvSpPr>
          <p:cNvPr id="99" name="Google Shape;99;p17"/>
          <p:cNvSpPr txBox="1">
            <a:spLocks noGrp="1"/>
          </p:cNvSpPr>
          <p:nvPr>
            <p:ph type="sldNum" idx="12"/>
          </p:nvPr>
        </p:nvSpPr>
        <p:spPr>
          <a:xfrm>
            <a:off x="8455683" y="4788000"/>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solidFill>
                  <a:schemeClr val="lt1"/>
                </a:solidFill>
              </a:rPr>
              <a:t>5</a:t>
            </a:fld>
            <a:endParaRPr>
              <a:solidFill>
                <a:schemeClr val="lt1"/>
              </a:solidFill>
            </a:endParaRPr>
          </a:p>
        </p:txBody>
      </p:sp>
      <p:pic>
        <p:nvPicPr>
          <p:cNvPr id="100" name="Google Shape;100;p17"/>
          <p:cNvPicPr preferRelativeResize="0"/>
          <p:nvPr/>
        </p:nvPicPr>
        <p:blipFill>
          <a:blip r:embed="rId4">
            <a:alphaModFix/>
          </a:blip>
          <a:stretch>
            <a:fillRect/>
          </a:stretch>
        </p:blipFill>
        <p:spPr>
          <a:xfrm>
            <a:off x="4324875" y="834350"/>
            <a:ext cx="4757299" cy="36702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8"/>
          <p:cNvSpPr txBox="1">
            <a:spLocks noGrp="1"/>
          </p:cNvSpPr>
          <p:nvPr>
            <p:ph type="title"/>
          </p:nvPr>
        </p:nvSpPr>
        <p:spPr>
          <a:xfrm>
            <a:off x="311700" y="261650"/>
            <a:ext cx="76590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311" b="1">
                <a:solidFill>
                  <a:srgbClr val="D44189"/>
                </a:solidFill>
              </a:rPr>
              <a:t>Theme 1: Personal Care &amp; Maintenance (Self-Care)</a:t>
            </a:r>
            <a:endParaRPr sz="2311" b="1">
              <a:solidFill>
                <a:srgbClr val="D44189"/>
              </a:solidFill>
            </a:endParaRPr>
          </a:p>
          <a:p>
            <a:pPr marL="0" lvl="0" indent="0" algn="l" rtl="0">
              <a:spcBef>
                <a:spcPts val="0"/>
              </a:spcBef>
              <a:spcAft>
                <a:spcPts val="0"/>
              </a:spcAft>
              <a:buNone/>
            </a:pPr>
            <a:endParaRPr sz="4422" b="1">
              <a:solidFill>
                <a:srgbClr val="D44189"/>
              </a:solidFill>
            </a:endParaRPr>
          </a:p>
        </p:txBody>
      </p:sp>
      <p:sp>
        <p:nvSpPr>
          <p:cNvPr id="106" name="Google Shape;106;p18"/>
          <p:cNvSpPr txBox="1">
            <a:spLocks noGrp="1"/>
          </p:cNvSpPr>
          <p:nvPr>
            <p:ph type="body" idx="1"/>
          </p:nvPr>
        </p:nvSpPr>
        <p:spPr>
          <a:xfrm>
            <a:off x="311700" y="834350"/>
            <a:ext cx="4084200" cy="39390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None/>
            </a:pPr>
            <a:r>
              <a:rPr lang="en-GB" sz="1200" b="1">
                <a:solidFill>
                  <a:schemeClr val="accent5"/>
                </a:solidFill>
              </a:rPr>
              <a:t>How might we enable clients to support their own well-being outside of sessions and provide a centralized place to access self-care resources?</a:t>
            </a:r>
            <a:endParaRPr sz="950">
              <a:solidFill>
                <a:schemeClr val="dk1"/>
              </a:solidFill>
            </a:endParaRPr>
          </a:p>
          <a:p>
            <a:pPr marL="0" lvl="0" indent="0" algn="l" rtl="0">
              <a:lnSpc>
                <a:spcPct val="105000"/>
              </a:lnSpc>
              <a:spcBef>
                <a:spcPts val="0"/>
              </a:spcBef>
              <a:spcAft>
                <a:spcPts val="0"/>
              </a:spcAft>
              <a:buClr>
                <a:schemeClr val="dk1"/>
              </a:buClr>
              <a:buSzPts val="1100"/>
              <a:buFont typeface="Arial"/>
              <a:buNone/>
            </a:pPr>
            <a:endParaRPr sz="750" b="1">
              <a:solidFill>
                <a:schemeClr val="dk1"/>
              </a:solidFill>
            </a:endParaRPr>
          </a:p>
          <a:p>
            <a:pPr marL="0" lvl="0" indent="0" algn="l" rtl="0">
              <a:lnSpc>
                <a:spcPct val="105000"/>
              </a:lnSpc>
              <a:spcBef>
                <a:spcPts val="0"/>
              </a:spcBef>
              <a:spcAft>
                <a:spcPts val="0"/>
              </a:spcAft>
              <a:buClr>
                <a:schemeClr val="dk1"/>
              </a:buClr>
              <a:buSzPts val="1100"/>
              <a:buFont typeface="Arial"/>
              <a:buNone/>
            </a:pPr>
            <a:r>
              <a:rPr lang="en-GB" sz="1050" b="1">
                <a:solidFill>
                  <a:schemeClr val="dk1"/>
                </a:solidFill>
              </a:rPr>
              <a:t>Actionable Items</a:t>
            </a:r>
            <a:endParaRPr sz="1050" b="1">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Resources should include self-care, mental health, and substance use resources; skills development; crisis walkthroughs; community events; and volunteer opportunities</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Create an approval process for community members to submit resources</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Create a dedicated team for community engagement and outreach</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Build community partnerships and share partner opportunities</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Ensure service providers are proactively share resources</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Ensure easy and simple usability across the website (i.e. accessible, supports a range of cognitive abilities, uses plain language, multilingual)</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Format resources to be easily printable in black and white</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Enable a range of ways to connect (i.e. in-person, phone, online, and different types of media such as videos)</a:t>
            </a:r>
            <a:endParaRPr sz="1050">
              <a:solidFill>
                <a:schemeClr val="dk1"/>
              </a:solidFill>
            </a:endParaRPr>
          </a:p>
        </p:txBody>
      </p:sp>
      <p:sp>
        <p:nvSpPr>
          <p:cNvPr id="107" name="Google Shape;107;p18"/>
          <p:cNvSpPr/>
          <p:nvPr/>
        </p:nvSpPr>
        <p:spPr>
          <a:xfrm>
            <a:off x="0" y="4851250"/>
            <a:ext cx="9152400" cy="292200"/>
          </a:xfrm>
          <a:prstGeom prst="rect">
            <a:avLst/>
          </a:prstGeom>
          <a:solidFill>
            <a:srgbClr val="5D54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8" name="Google Shape;108;p18"/>
          <p:cNvPicPr preferRelativeResize="0"/>
          <p:nvPr/>
        </p:nvPicPr>
        <p:blipFill>
          <a:blip r:embed="rId3">
            <a:alphaModFix/>
          </a:blip>
          <a:stretch>
            <a:fillRect/>
          </a:stretch>
        </p:blipFill>
        <p:spPr>
          <a:xfrm>
            <a:off x="8050075" y="0"/>
            <a:ext cx="1102316" cy="1016875"/>
          </a:xfrm>
          <a:prstGeom prst="rect">
            <a:avLst/>
          </a:prstGeom>
          <a:noFill/>
          <a:ln>
            <a:noFill/>
          </a:ln>
        </p:spPr>
      </p:pic>
      <p:sp>
        <p:nvSpPr>
          <p:cNvPr id="109" name="Google Shape;109;p18"/>
          <p:cNvSpPr txBox="1">
            <a:spLocks noGrp="1"/>
          </p:cNvSpPr>
          <p:nvPr>
            <p:ph type="sldNum" idx="12"/>
          </p:nvPr>
        </p:nvSpPr>
        <p:spPr>
          <a:xfrm>
            <a:off x="8472458" y="4784400"/>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solidFill>
                  <a:schemeClr val="lt1"/>
                </a:solidFill>
              </a:rPr>
              <a:t>6</a:t>
            </a:fld>
            <a:endParaRPr>
              <a:solidFill>
                <a:schemeClr val="lt1"/>
              </a:solidFill>
            </a:endParaRPr>
          </a:p>
        </p:txBody>
      </p:sp>
      <p:pic>
        <p:nvPicPr>
          <p:cNvPr id="110" name="Google Shape;110;p18"/>
          <p:cNvPicPr preferRelativeResize="0"/>
          <p:nvPr/>
        </p:nvPicPr>
        <p:blipFill rotWithShape="1">
          <a:blip r:embed="rId4">
            <a:alphaModFix/>
          </a:blip>
          <a:srcRect l="-1600" t="850" r="1600" b="10528"/>
          <a:stretch/>
        </p:blipFill>
        <p:spPr>
          <a:xfrm>
            <a:off x="4316325" y="709900"/>
            <a:ext cx="4897751" cy="4099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9"/>
          <p:cNvSpPr txBox="1">
            <a:spLocks noGrp="1"/>
          </p:cNvSpPr>
          <p:nvPr>
            <p:ph type="title"/>
          </p:nvPr>
        </p:nvSpPr>
        <p:spPr>
          <a:xfrm>
            <a:off x="311700" y="261650"/>
            <a:ext cx="75324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311" b="1">
                <a:solidFill>
                  <a:srgbClr val="D44189"/>
                </a:solidFill>
              </a:rPr>
              <a:t>Theme 2: ROCQY – Peer Support Group for Rural Queer </a:t>
            </a:r>
            <a:br>
              <a:rPr lang="en-GB" sz="2311" b="1">
                <a:solidFill>
                  <a:srgbClr val="D44189"/>
                </a:solidFill>
              </a:rPr>
            </a:br>
            <a:r>
              <a:rPr lang="en-GB" sz="2311" b="1">
                <a:solidFill>
                  <a:srgbClr val="D44189"/>
                </a:solidFill>
              </a:rPr>
              <a:t>&amp; Trans Youth in Ontario (Rural Access)</a:t>
            </a:r>
            <a:endParaRPr sz="2311" b="1">
              <a:solidFill>
                <a:srgbClr val="D44189"/>
              </a:solidFill>
            </a:endParaRPr>
          </a:p>
          <a:p>
            <a:pPr marL="0" lvl="0" indent="0" algn="l" rtl="0">
              <a:spcBef>
                <a:spcPts val="0"/>
              </a:spcBef>
              <a:spcAft>
                <a:spcPts val="0"/>
              </a:spcAft>
              <a:buNone/>
            </a:pPr>
            <a:endParaRPr sz="4422" b="1">
              <a:solidFill>
                <a:srgbClr val="D44189"/>
              </a:solidFill>
            </a:endParaRPr>
          </a:p>
        </p:txBody>
      </p:sp>
      <p:sp>
        <p:nvSpPr>
          <p:cNvPr id="116" name="Google Shape;116;p19"/>
          <p:cNvSpPr txBox="1">
            <a:spLocks noGrp="1"/>
          </p:cNvSpPr>
          <p:nvPr>
            <p:ph type="body" idx="1"/>
          </p:nvPr>
        </p:nvSpPr>
        <p:spPr>
          <a:xfrm>
            <a:off x="311700" y="1104900"/>
            <a:ext cx="4032600" cy="32688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Clr>
                <a:schemeClr val="dk1"/>
              </a:buClr>
              <a:buSzPts val="1100"/>
              <a:buFont typeface="Arial"/>
              <a:buNone/>
            </a:pPr>
            <a:r>
              <a:rPr lang="en-GB" sz="1217" b="1">
                <a:solidFill>
                  <a:schemeClr val="accent5"/>
                </a:solidFill>
              </a:rPr>
              <a:t>How might we create more affirming communities where rural queer youth have a sense of belonging?</a:t>
            </a:r>
            <a:endParaRPr sz="1217" b="1">
              <a:solidFill>
                <a:schemeClr val="accent5"/>
              </a:solidFill>
            </a:endParaRPr>
          </a:p>
          <a:p>
            <a:pPr marL="0" lvl="0" indent="0" algn="l" rtl="0">
              <a:lnSpc>
                <a:spcPct val="105000"/>
              </a:lnSpc>
              <a:spcBef>
                <a:spcPts val="0"/>
              </a:spcBef>
              <a:spcAft>
                <a:spcPts val="0"/>
              </a:spcAft>
              <a:buClr>
                <a:schemeClr val="dk1"/>
              </a:buClr>
              <a:buSzPts val="1100"/>
              <a:buFont typeface="Arial"/>
              <a:buNone/>
            </a:pPr>
            <a:endParaRPr sz="750">
              <a:solidFill>
                <a:schemeClr val="dk1"/>
              </a:solidFill>
            </a:endParaRPr>
          </a:p>
          <a:p>
            <a:pPr marL="0" lvl="0" indent="0" algn="l" rtl="0">
              <a:lnSpc>
                <a:spcPct val="105000"/>
              </a:lnSpc>
              <a:spcBef>
                <a:spcPts val="0"/>
              </a:spcBef>
              <a:spcAft>
                <a:spcPts val="0"/>
              </a:spcAft>
              <a:buClr>
                <a:schemeClr val="dk1"/>
              </a:buClr>
              <a:buSzPts val="1100"/>
              <a:buFont typeface="Arial"/>
              <a:buNone/>
            </a:pPr>
            <a:r>
              <a:rPr lang="en-GB" sz="1050">
                <a:solidFill>
                  <a:schemeClr val="dk1"/>
                </a:solidFill>
              </a:rPr>
              <a:t>ROCQY is uniting rural queer and trans youth from across Ontario to feel a sense of belonging in their communities and fostering growth through mentorship and reciprocity. ROCQY meets biweekly to facilitate opportunities for rural queer and trans youth to connect virtually with occasional opportunities to meet in person. ROCQY is a peer support group created by and for rural queer and trans youth.</a:t>
            </a:r>
            <a:endParaRPr sz="1050">
              <a:solidFill>
                <a:schemeClr val="dk1"/>
              </a:solidFill>
            </a:endParaRPr>
          </a:p>
          <a:p>
            <a:pPr marL="0" lvl="0" indent="0" algn="l" rtl="0">
              <a:lnSpc>
                <a:spcPct val="105000"/>
              </a:lnSpc>
              <a:spcBef>
                <a:spcPts val="0"/>
              </a:spcBef>
              <a:spcAft>
                <a:spcPts val="0"/>
              </a:spcAft>
              <a:buNone/>
            </a:pPr>
            <a:endParaRPr sz="1050" b="1">
              <a:solidFill>
                <a:schemeClr val="dk1"/>
              </a:solidFill>
            </a:endParaRPr>
          </a:p>
          <a:p>
            <a:pPr marL="0" lvl="0" indent="0" algn="l" rtl="0">
              <a:lnSpc>
                <a:spcPct val="105000"/>
              </a:lnSpc>
              <a:spcBef>
                <a:spcPts val="0"/>
              </a:spcBef>
              <a:spcAft>
                <a:spcPts val="0"/>
              </a:spcAft>
              <a:buClr>
                <a:schemeClr val="dk1"/>
              </a:buClr>
              <a:buSzPts val="1100"/>
              <a:buFont typeface="Arial"/>
              <a:buNone/>
            </a:pPr>
            <a:r>
              <a:rPr lang="en-GB" sz="1050" b="1">
                <a:solidFill>
                  <a:schemeClr val="dk1"/>
                </a:solidFill>
              </a:rPr>
              <a:t>Key Findings</a:t>
            </a:r>
            <a:endParaRPr sz="1050" b="1">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Improves mental health of youth in rural areas</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Creates community connectedness and a sense of belonging in rural areas</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Creates a safe space for everyone</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Provides access to fun, social engagements that foster friendship</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Reduces mental health crisis and suicide rates</a:t>
            </a:r>
            <a:endParaRPr sz="1050">
              <a:solidFill>
                <a:schemeClr val="dk1"/>
              </a:solidFill>
            </a:endParaRPr>
          </a:p>
        </p:txBody>
      </p:sp>
      <p:sp>
        <p:nvSpPr>
          <p:cNvPr id="117" name="Google Shape;117;p19"/>
          <p:cNvSpPr/>
          <p:nvPr/>
        </p:nvSpPr>
        <p:spPr>
          <a:xfrm>
            <a:off x="0" y="4851250"/>
            <a:ext cx="9152400" cy="292200"/>
          </a:xfrm>
          <a:prstGeom prst="rect">
            <a:avLst/>
          </a:prstGeom>
          <a:solidFill>
            <a:srgbClr val="5D54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8" name="Google Shape;118;p19"/>
          <p:cNvPicPr preferRelativeResize="0"/>
          <p:nvPr/>
        </p:nvPicPr>
        <p:blipFill>
          <a:blip r:embed="rId3">
            <a:alphaModFix/>
          </a:blip>
          <a:stretch>
            <a:fillRect/>
          </a:stretch>
        </p:blipFill>
        <p:spPr>
          <a:xfrm>
            <a:off x="7970625" y="-73296"/>
            <a:ext cx="1181775" cy="1090175"/>
          </a:xfrm>
          <a:prstGeom prst="rect">
            <a:avLst/>
          </a:prstGeom>
          <a:noFill/>
          <a:ln>
            <a:noFill/>
          </a:ln>
        </p:spPr>
      </p:pic>
      <p:sp>
        <p:nvSpPr>
          <p:cNvPr id="119" name="Google Shape;119;p19"/>
          <p:cNvSpPr txBox="1">
            <a:spLocks noGrp="1"/>
          </p:cNvSpPr>
          <p:nvPr>
            <p:ph type="sldNum" idx="12"/>
          </p:nvPr>
        </p:nvSpPr>
        <p:spPr>
          <a:xfrm>
            <a:off x="8472458" y="4777200"/>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solidFill>
                  <a:schemeClr val="lt1"/>
                </a:solidFill>
              </a:rPr>
              <a:t>7</a:t>
            </a:fld>
            <a:endParaRPr>
              <a:solidFill>
                <a:schemeClr val="lt1"/>
              </a:solidFill>
            </a:endParaRPr>
          </a:p>
        </p:txBody>
      </p:sp>
      <p:pic>
        <p:nvPicPr>
          <p:cNvPr id="120" name="Google Shape;120;p19"/>
          <p:cNvPicPr preferRelativeResize="0"/>
          <p:nvPr/>
        </p:nvPicPr>
        <p:blipFill>
          <a:blip r:embed="rId4">
            <a:alphaModFix/>
          </a:blip>
          <a:stretch>
            <a:fillRect/>
          </a:stretch>
        </p:blipFill>
        <p:spPr>
          <a:xfrm>
            <a:off x="4513600" y="1499550"/>
            <a:ext cx="4507551" cy="26323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0"/>
          <p:cNvSpPr txBox="1">
            <a:spLocks noGrp="1"/>
          </p:cNvSpPr>
          <p:nvPr>
            <p:ph type="title"/>
          </p:nvPr>
        </p:nvSpPr>
        <p:spPr>
          <a:xfrm>
            <a:off x="311700" y="261650"/>
            <a:ext cx="75324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311" b="1">
                <a:solidFill>
                  <a:srgbClr val="D44189"/>
                </a:solidFill>
              </a:rPr>
              <a:t>Theme 2: ROCQY – Peer Support Group for Rural Queer </a:t>
            </a:r>
            <a:br>
              <a:rPr lang="en-GB" sz="2311" b="1">
                <a:solidFill>
                  <a:srgbClr val="D44189"/>
                </a:solidFill>
              </a:rPr>
            </a:br>
            <a:r>
              <a:rPr lang="en-GB" sz="2311" b="1">
                <a:solidFill>
                  <a:srgbClr val="D44189"/>
                </a:solidFill>
              </a:rPr>
              <a:t>&amp; Trans Youth in Ontario (Rural Access)</a:t>
            </a:r>
            <a:endParaRPr sz="2311" b="1">
              <a:solidFill>
                <a:srgbClr val="D44189"/>
              </a:solidFill>
            </a:endParaRPr>
          </a:p>
          <a:p>
            <a:pPr marL="0" lvl="0" indent="0" algn="l" rtl="0">
              <a:spcBef>
                <a:spcPts val="0"/>
              </a:spcBef>
              <a:spcAft>
                <a:spcPts val="0"/>
              </a:spcAft>
              <a:buNone/>
            </a:pPr>
            <a:endParaRPr sz="4422" b="1">
              <a:solidFill>
                <a:srgbClr val="D44189"/>
              </a:solidFill>
            </a:endParaRPr>
          </a:p>
        </p:txBody>
      </p:sp>
      <p:sp>
        <p:nvSpPr>
          <p:cNvPr id="126" name="Google Shape;126;p20"/>
          <p:cNvSpPr txBox="1">
            <a:spLocks noGrp="1"/>
          </p:cNvSpPr>
          <p:nvPr>
            <p:ph type="body" idx="1"/>
          </p:nvPr>
        </p:nvSpPr>
        <p:spPr>
          <a:xfrm>
            <a:off x="311700" y="1104900"/>
            <a:ext cx="4180500" cy="34758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Clr>
                <a:schemeClr val="dk1"/>
              </a:buClr>
              <a:buSzPts val="1100"/>
              <a:buFont typeface="Arial"/>
              <a:buNone/>
            </a:pPr>
            <a:r>
              <a:rPr lang="en-GB" sz="1217" b="1">
                <a:solidFill>
                  <a:schemeClr val="accent5"/>
                </a:solidFill>
              </a:rPr>
              <a:t>How might we create more affirming communities where rural queer youth have a sense of belonging?</a:t>
            </a:r>
            <a:endParaRPr sz="950">
              <a:solidFill>
                <a:schemeClr val="dk1"/>
              </a:solidFill>
            </a:endParaRPr>
          </a:p>
          <a:p>
            <a:pPr marL="0" lvl="0" indent="0" algn="l" rtl="0">
              <a:lnSpc>
                <a:spcPct val="105000"/>
              </a:lnSpc>
              <a:spcBef>
                <a:spcPts val="0"/>
              </a:spcBef>
              <a:spcAft>
                <a:spcPts val="0"/>
              </a:spcAft>
              <a:buClr>
                <a:schemeClr val="dk1"/>
              </a:buClr>
              <a:buSzPts val="1100"/>
              <a:buFont typeface="Arial"/>
              <a:buNone/>
            </a:pPr>
            <a:endParaRPr sz="750" b="1">
              <a:solidFill>
                <a:schemeClr val="dk1"/>
              </a:solidFill>
            </a:endParaRPr>
          </a:p>
          <a:p>
            <a:pPr marL="0" lvl="0" indent="0" algn="l" rtl="0">
              <a:lnSpc>
                <a:spcPct val="105000"/>
              </a:lnSpc>
              <a:spcBef>
                <a:spcPts val="0"/>
              </a:spcBef>
              <a:spcAft>
                <a:spcPts val="0"/>
              </a:spcAft>
              <a:buClr>
                <a:schemeClr val="dk1"/>
              </a:buClr>
              <a:buSzPts val="1100"/>
              <a:buFont typeface="Arial"/>
              <a:buNone/>
            </a:pPr>
            <a:r>
              <a:rPr lang="en-GB" sz="1050" b="1">
                <a:solidFill>
                  <a:schemeClr val="dk1"/>
                </a:solidFill>
              </a:rPr>
              <a:t>Actionable Items</a:t>
            </a:r>
            <a:endParaRPr sz="1050" b="1">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Meetups should include social nights, anti-oppression education sessions, mental health training, 1 on 1 support options to meet with a facilitator on Zoom, safe sex and healthy relationship events</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Connect with community event leaders</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Provide additional external resources as needed (i.e. a list of queer and trans counsellors and trans-friendly doctors</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Groups formed by ages (i.e. 14-18; 19-25)</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Enable 26-29 age group members to mentor and facilitate younger groups</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Include option for anonymity</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Promote on a website, social media, and through local advertising in community spaces such as libraries</a:t>
            </a:r>
            <a:endParaRPr sz="1050">
              <a:solidFill>
                <a:schemeClr val="dk1"/>
              </a:solidFill>
            </a:endParaRPr>
          </a:p>
        </p:txBody>
      </p:sp>
      <p:sp>
        <p:nvSpPr>
          <p:cNvPr id="127" name="Google Shape;127;p20"/>
          <p:cNvSpPr/>
          <p:nvPr/>
        </p:nvSpPr>
        <p:spPr>
          <a:xfrm>
            <a:off x="0" y="4851250"/>
            <a:ext cx="9152400" cy="292200"/>
          </a:xfrm>
          <a:prstGeom prst="rect">
            <a:avLst/>
          </a:prstGeom>
          <a:solidFill>
            <a:srgbClr val="5D54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8" name="Google Shape;128;p20"/>
          <p:cNvPicPr preferRelativeResize="0"/>
          <p:nvPr/>
        </p:nvPicPr>
        <p:blipFill>
          <a:blip r:embed="rId3">
            <a:alphaModFix/>
          </a:blip>
          <a:stretch>
            <a:fillRect/>
          </a:stretch>
        </p:blipFill>
        <p:spPr>
          <a:xfrm>
            <a:off x="7970625" y="-25021"/>
            <a:ext cx="1181775" cy="1090175"/>
          </a:xfrm>
          <a:prstGeom prst="rect">
            <a:avLst/>
          </a:prstGeom>
          <a:noFill/>
          <a:ln>
            <a:noFill/>
          </a:ln>
        </p:spPr>
      </p:pic>
      <p:pic>
        <p:nvPicPr>
          <p:cNvPr id="129" name="Google Shape;129;p20"/>
          <p:cNvPicPr preferRelativeResize="0"/>
          <p:nvPr/>
        </p:nvPicPr>
        <p:blipFill rotWithShape="1">
          <a:blip r:embed="rId4">
            <a:alphaModFix/>
          </a:blip>
          <a:srcRect l="2218" t="2980" r="2161" b="10131"/>
          <a:stretch/>
        </p:blipFill>
        <p:spPr>
          <a:xfrm>
            <a:off x="4589350" y="991875"/>
            <a:ext cx="4346076" cy="3825876"/>
          </a:xfrm>
          <a:prstGeom prst="rect">
            <a:avLst/>
          </a:prstGeom>
          <a:noFill/>
          <a:ln>
            <a:noFill/>
          </a:ln>
        </p:spPr>
      </p:pic>
      <p:sp>
        <p:nvSpPr>
          <p:cNvPr id="130" name="Google Shape;130;p20"/>
          <p:cNvSpPr txBox="1">
            <a:spLocks noGrp="1"/>
          </p:cNvSpPr>
          <p:nvPr>
            <p:ph type="sldNum" idx="12"/>
          </p:nvPr>
        </p:nvSpPr>
        <p:spPr>
          <a:xfrm>
            <a:off x="8472458" y="4777200"/>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solidFill>
                  <a:schemeClr val="lt1"/>
                </a:solidFill>
              </a:rPr>
              <a:t>8</a:t>
            </a:fld>
            <a:endParaRPr>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1"/>
          <p:cNvSpPr txBox="1">
            <a:spLocks noGrp="1"/>
          </p:cNvSpPr>
          <p:nvPr>
            <p:ph type="title"/>
          </p:nvPr>
        </p:nvSpPr>
        <p:spPr>
          <a:xfrm>
            <a:off x="311700" y="261650"/>
            <a:ext cx="75324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311" b="1">
                <a:solidFill>
                  <a:srgbClr val="D44189"/>
                </a:solidFill>
              </a:rPr>
              <a:t>Theme 3: Education &amp; Training For Service Providers First (Accessibility &amp; Individualized Care)</a:t>
            </a:r>
            <a:endParaRPr sz="2311" b="1">
              <a:solidFill>
                <a:srgbClr val="D44189"/>
              </a:solidFill>
            </a:endParaRPr>
          </a:p>
          <a:p>
            <a:pPr marL="0" lvl="0" indent="0" algn="l" rtl="0">
              <a:spcBef>
                <a:spcPts val="0"/>
              </a:spcBef>
              <a:spcAft>
                <a:spcPts val="0"/>
              </a:spcAft>
              <a:buNone/>
            </a:pPr>
            <a:endParaRPr sz="4422" b="1">
              <a:solidFill>
                <a:srgbClr val="D44189"/>
              </a:solidFill>
            </a:endParaRPr>
          </a:p>
        </p:txBody>
      </p:sp>
      <p:sp>
        <p:nvSpPr>
          <p:cNvPr id="136" name="Google Shape;136;p21"/>
          <p:cNvSpPr txBox="1">
            <a:spLocks noGrp="1"/>
          </p:cNvSpPr>
          <p:nvPr>
            <p:ph type="body" idx="1"/>
          </p:nvPr>
        </p:nvSpPr>
        <p:spPr>
          <a:xfrm>
            <a:off x="311700" y="1143600"/>
            <a:ext cx="4047300" cy="3531300"/>
          </a:xfrm>
          <a:prstGeom prst="rect">
            <a:avLst/>
          </a:prstGeom>
          <a:ln>
            <a:noFill/>
          </a:ln>
        </p:spPr>
        <p:txBody>
          <a:bodyPr spcFirstLastPara="1" wrap="square" lIns="91425" tIns="91425" rIns="91425" bIns="91425" anchor="t" anchorCtr="0">
            <a:noAutofit/>
          </a:bodyPr>
          <a:lstStyle/>
          <a:p>
            <a:pPr marL="0" lvl="0" indent="0" algn="l" rtl="0">
              <a:lnSpc>
                <a:spcPct val="105000"/>
              </a:lnSpc>
              <a:spcBef>
                <a:spcPts val="0"/>
              </a:spcBef>
              <a:spcAft>
                <a:spcPts val="0"/>
              </a:spcAft>
              <a:buClr>
                <a:schemeClr val="dk1"/>
              </a:buClr>
              <a:buSzPts val="1100"/>
              <a:buFont typeface="Arial"/>
              <a:buNone/>
            </a:pPr>
            <a:r>
              <a:rPr lang="en-GB" sz="1217" b="1">
                <a:solidFill>
                  <a:schemeClr val="accent5"/>
                </a:solidFill>
              </a:rPr>
              <a:t>How might we create more accessible and affirming spaces? </a:t>
            </a:r>
            <a:endParaRPr sz="1217" b="1">
              <a:solidFill>
                <a:schemeClr val="accent5"/>
              </a:solidFill>
            </a:endParaRPr>
          </a:p>
          <a:p>
            <a:pPr marL="0" lvl="0" indent="0" algn="l" rtl="0">
              <a:lnSpc>
                <a:spcPct val="105000"/>
              </a:lnSpc>
              <a:spcBef>
                <a:spcPts val="0"/>
              </a:spcBef>
              <a:spcAft>
                <a:spcPts val="0"/>
              </a:spcAft>
              <a:buClr>
                <a:schemeClr val="dk1"/>
              </a:buClr>
              <a:buSzPts val="1100"/>
              <a:buFont typeface="Arial"/>
              <a:buNone/>
            </a:pPr>
            <a:endParaRPr sz="750">
              <a:solidFill>
                <a:schemeClr val="dk1"/>
              </a:solidFill>
            </a:endParaRPr>
          </a:p>
          <a:p>
            <a:pPr marL="0" lvl="0" indent="0" algn="l" rtl="0">
              <a:lnSpc>
                <a:spcPct val="105000"/>
              </a:lnSpc>
              <a:spcBef>
                <a:spcPts val="0"/>
              </a:spcBef>
              <a:spcAft>
                <a:spcPts val="0"/>
              </a:spcAft>
              <a:buClr>
                <a:schemeClr val="dk1"/>
              </a:buClr>
              <a:buSzPts val="1100"/>
              <a:buFont typeface="Arial"/>
              <a:buNone/>
            </a:pPr>
            <a:r>
              <a:rPr lang="en-GB" sz="1050">
                <a:solidFill>
                  <a:schemeClr val="dk1"/>
                </a:solidFill>
              </a:rPr>
              <a:t>The idea is to re-design education and training for service providers and service users to improve accessibility, affirming services, outcomes, reduce stigma, and increase knowledge. This should be integrated across health education and major community touchpoints.</a:t>
            </a:r>
            <a:endParaRPr sz="1050">
              <a:solidFill>
                <a:schemeClr val="dk1"/>
              </a:solidFill>
            </a:endParaRPr>
          </a:p>
          <a:p>
            <a:pPr marL="0" lvl="0" indent="0" algn="l" rtl="0">
              <a:lnSpc>
                <a:spcPct val="105000"/>
              </a:lnSpc>
              <a:spcBef>
                <a:spcPts val="0"/>
              </a:spcBef>
              <a:spcAft>
                <a:spcPts val="0"/>
              </a:spcAft>
              <a:buClr>
                <a:schemeClr val="dk1"/>
              </a:buClr>
              <a:buSzPts val="1100"/>
              <a:buFont typeface="Arial"/>
              <a:buNone/>
            </a:pPr>
            <a:endParaRPr sz="1050" b="1">
              <a:solidFill>
                <a:schemeClr val="dk1"/>
              </a:solidFill>
            </a:endParaRPr>
          </a:p>
          <a:p>
            <a:pPr marL="0" lvl="0" indent="0" algn="l" rtl="0">
              <a:lnSpc>
                <a:spcPct val="105000"/>
              </a:lnSpc>
              <a:spcBef>
                <a:spcPts val="0"/>
              </a:spcBef>
              <a:spcAft>
                <a:spcPts val="0"/>
              </a:spcAft>
              <a:buClr>
                <a:schemeClr val="dk1"/>
              </a:buClr>
              <a:buSzPts val="1100"/>
              <a:buFont typeface="Arial"/>
              <a:buNone/>
            </a:pPr>
            <a:r>
              <a:rPr lang="en-GB" sz="1050" b="1">
                <a:solidFill>
                  <a:schemeClr val="dk1"/>
                </a:solidFill>
              </a:rPr>
              <a:t>Key Findings</a:t>
            </a:r>
            <a:endParaRPr sz="1050" b="1">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Addresses access barriers, user dignity, stigma, transphobia, racism, ableism, bias, etc.</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Addresses gaps in doctor and service provider education</a:t>
            </a:r>
            <a:endParaRPr sz="1050">
              <a:solidFill>
                <a:schemeClr val="dk1"/>
              </a:solidFill>
            </a:endParaRPr>
          </a:p>
          <a:p>
            <a:pPr marL="914400" lvl="1" indent="-295275" algn="l" rtl="0">
              <a:lnSpc>
                <a:spcPct val="105000"/>
              </a:lnSpc>
              <a:spcBef>
                <a:spcPts val="0"/>
              </a:spcBef>
              <a:spcAft>
                <a:spcPts val="0"/>
              </a:spcAft>
              <a:buClr>
                <a:schemeClr val="dk1"/>
              </a:buClr>
              <a:buSzPts val="1050"/>
              <a:buChar char="○"/>
            </a:pPr>
            <a:r>
              <a:rPr lang="en-GB" sz="1050">
                <a:solidFill>
                  <a:schemeClr val="dk1"/>
                </a:solidFill>
              </a:rPr>
              <a:t>Creates effective non-harmful support services</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When people unlearn a bias, they spread awareness and are more likely to get involved and educate others</a:t>
            </a:r>
            <a:endParaRPr sz="1050">
              <a:solidFill>
                <a:schemeClr val="dk1"/>
              </a:solidFill>
            </a:endParaRPr>
          </a:p>
        </p:txBody>
      </p:sp>
      <p:sp>
        <p:nvSpPr>
          <p:cNvPr id="137" name="Google Shape;137;p21"/>
          <p:cNvSpPr/>
          <p:nvPr/>
        </p:nvSpPr>
        <p:spPr>
          <a:xfrm>
            <a:off x="0" y="4851250"/>
            <a:ext cx="9152400" cy="292200"/>
          </a:xfrm>
          <a:prstGeom prst="rect">
            <a:avLst/>
          </a:prstGeom>
          <a:solidFill>
            <a:srgbClr val="5D54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8" name="Google Shape;138;p21"/>
          <p:cNvPicPr preferRelativeResize="0"/>
          <p:nvPr/>
        </p:nvPicPr>
        <p:blipFill>
          <a:blip r:embed="rId3">
            <a:alphaModFix/>
          </a:blip>
          <a:stretch>
            <a:fillRect/>
          </a:stretch>
        </p:blipFill>
        <p:spPr>
          <a:xfrm>
            <a:off x="7970625" y="-73296"/>
            <a:ext cx="1181775" cy="1090175"/>
          </a:xfrm>
          <a:prstGeom prst="rect">
            <a:avLst/>
          </a:prstGeom>
          <a:noFill/>
          <a:ln>
            <a:noFill/>
          </a:ln>
        </p:spPr>
      </p:pic>
      <p:sp>
        <p:nvSpPr>
          <p:cNvPr id="139" name="Google Shape;139;p21"/>
          <p:cNvSpPr txBox="1">
            <a:spLocks noGrp="1"/>
          </p:cNvSpPr>
          <p:nvPr>
            <p:ph type="sldNum" idx="12"/>
          </p:nvPr>
        </p:nvSpPr>
        <p:spPr>
          <a:xfrm>
            <a:off x="8472458" y="4777200"/>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9</a:t>
            </a:fld>
            <a:endParaRPr/>
          </a:p>
        </p:txBody>
      </p:sp>
      <p:pic>
        <p:nvPicPr>
          <p:cNvPr id="140" name="Google Shape;140;p21"/>
          <p:cNvPicPr preferRelativeResize="0"/>
          <p:nvPr/>
        </p:nvPicPr>
        <p:blipFill>
          <a:blip r:embed="rId4">
            <a:alphaModFix/>
          </a:blip>
          <a:stretch>
            <a:fillRect/>
          </a:stretch>
        </p:blipFill>
        <p:spPr>
          <a:xfrm>
            <a:off x="4359000" y="1169275"/>
            <a:ext cx="4632602" cy="302429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p22"/>
          <p:cNvPicPr preferRelativeResize="0"/>
          <p:nvPr/>
        </p:nvPicPr>
        <p:blipFill>
          <a:blip r:embed="rId3">
            <a:alphaModFix/>
          </a:blip>
          <a:stretch>
            <a:fillRect/>
          </a:stretch>
        </p:blipFill>
        <p:spPr>
          <a:xfrm>
            <a:off x="4347469" y="1587125"/>
            <a:ext cx="4673679" cy="2640364"/>
          </a:xfrm>
          <a:prstGeom prst="rect">
            <a:avLst/>
          </a:prstGeom>
          <a:noFill/>
          <a:ln>
            <a:noFill/>
          </a:ln>
        </p:spPr>
      </p:pic>
      <p:sp>
        <p:nvSpPr>
          <p:cNvPr id="146" name="Google Shape;146;p22"/>
          <p:cNvSpPr txBox="1">
            <a:spLocks noGrp="1"/>
          </p:cNvSpPr>
          <p:nvPr>
            <p:ph type="title"/>
          </p:nvPr>
        </p:nvSpPr>
        <p:spPr>
          <a:xfrm>
            <a:off x="311700" y="261650"/>
            <a:ext cx="75324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311" b="1">
                <a:solidFill>
                  <a:srgbClr val="D44189"/>
                </a:solidFill>
              </a:rPr>
              <a:t>Theme 3: Education &amp; Training For Service Providers First (Accessibility &amp; Individualized Care)</a:t>
            </a:r>
            <a:endParaRPr sz="2311" b="1">
              <a:solidFill>
                <a:srgbClr val="D44189"/>
              </a:solidFill>
            </a:endParaRPr>
          </a:p>
          <a:p>
            <a:pPr marL="0" lvl="0" indent="0" algn="l" rtl="0">
              <a:spcBef>
                <a:spcPts val="0"/>
              </a:spcBef>
              <a:spcAft>
                <a:spcPts val="0"/>
              </a:spcAft>
              <a:buNone/>
            </a:pPr>
            <a:endParaRPr sz="4422" b="1">
              <a:solidFill>
                <a:srgbClr val="D44189"/>
              </a:solidFill>
            </a:endParaRPr>
          </a:p>
        </p:txBody>
      </p:sp>
      <p:sp>
        <p:nvSpPr>
          <p:cNvPr id="147" name="Google Shape;147;p22"/>
          <p:cNvSpPr txBox="1">
            <a:spLocks noGrp="1"/>
          </p:cNvSpPr>
          <p:nvPr>
            <p:ph type="body" idx="1"/>
          </p:nvPr>
        </p:nvSpPr>
        <p:spPr>
          <a:xfrm>
            <a:off x="311700" y="1152475"/>
            <a:ext cx="3966000" cy="3370800"/>
          </a:xfrm>
          <a:prstGeom prst="rect">
            <a:avLst/>
          </a:prstGeom>
          <a:ln>
            <a:noFill/>
          </a:ln>
        </p:spPr>
        <p:txBody>
          <a:bodyPr spcFirstLastPara="1" wrap="square" lIns="91425" tIns="91425" rIns="91425" bIns="91425" anchor="t" anchorCtr="0">
            <a:noAutofit/>
          </a:bodyPr>
          <a:lstStyle/>
          <a:p>
            <a:pPr marL="0" lvl="0" indent="0" algn="l" rtl="0">
              <a:lnSpc>
                <a:spcPct val="105000"/>
              </a:lnSpc>
              <a:spcBef>
                <a:spcPts val="0"/>
              </a:spcBef>
              <a:spcAft>
                <a:spcPts val="0"/>
              </a:spcAft>
              <a:buClr>
                <a:schemeClr val="dk1"/>
              </a:buClr>
              <a:buSzPts val="1100"/>
              <a:buFont typeface="Arial"/>
              <a:buNone/>
            </a:pPr>
            <a:r>
              <a:rPr lang="en-GB" sz="1200" b="1">
                <a:solidFill>
                  <a:schemeClr val="accent5"/>
                </a:solidFill>
              </a:rPr>
              <a:t>How might we create more accessible and affirming spaces?</a:t>
            </a:r>
            <a:endParaRPr sz="1200">
              <a:solidFill>
                <a:schemeClr val="dk1"/>
              </a:solidFill>
            </a:endParaRPr>
          </a:p>
          <a:p>
            <a:pPr marL="0" lvl="0" indent="0" algn="l" rtl="0">
              <a:lnSpc>
                <a:spcPct val="105000"/>
              </a:lnSpc>
              <a:spcBef>
                <a:spcPts val="0"/>
              </a:spcBef>
              <a:spcAft>
                <a:spcPts val="0"/>
              </a:spcAft>
              <a:buClr>
                <a:schemeClr val="dk1"/>
              </a:buClr>
              <a:buSzPts val="1100"/>
              <a:buFont typeface="Arial"/>
              <a:buNone/>
            </a:pPr>
            <a:endParaRPr sz="900" b="1">
              <a:solidFill>
                <a:schemeClr val="dk1"/>
              </a:solidFill>
            </a:endParaRPr>
          </a:p>
          <a:p>
            <a:pPr marL="0" lvl="0" indent="0" algn="l" rtl="0">
              <a:lnSpc>
                <a:spcPct val="105000"/>
              </a:lnSpc>
              <a:spcBef>
                <a:spcPts val="0"/>
              </a:spcBef>
              <a:spcAft>
                <a:spcPts val="0"/>
              </a:spcAft>
              <a:buClr>
                <a:schemeClr val="dk1"/>
              </a:buClr>
              <a:buSzPts val="1100"/>
              <a:buFont typeface="Arial"/>
              <a:buNone/>
            </a:pPr>
            <a:r>
              <a:rPr lang="en-GB" sz="950" b="1">
                <a:solidFill>
                  <a:schemeClr val="dk1"/>
                </a:solidFill>
              </a:rPr>
              <a:t>Actionable Items</a:t>
            </a:r>
            <a:endParaRPr sz="950" b="1">
              <a:solidFill>
                <a:schemeClr val="dk1"/>
              </a:solidFill>
            </a:endParaRPr>
          </a:p>
          <a:p>
            <a:pPr marL="0" lvl="0" indent="0" algn="l" rtl="0">
              <a:lnSpc>
                <a:spcPct val="105000"/>
              </a:lnSpc>
              <a:spcBef>
                <a:spcPts val="0"/>
              </a:spcBef>
              <a:spcAft>
                <a:spcPts val="0"/>
              </a:spcAft>
              <a:buClr>
                <a:schemeClr val="dk1"/>
              </a:buClr>
              <a:buSzPts val="1100"/>
              <a:buFont typeface="Arial"/>
              <a:buNone/>
            </a:pPr>
            <a:endParaRPr sz="950" b="1">
              <a:solidFill>
                <a:schemeClr val="dk1"/>
              </a:solidFill>
            </a:endParaRPr>
          </a:p>
          <a:p>
            <a:pPr marL="457200" lvl="0" indent="-288925" algn="l" rtl="0">
              <a:lnSpc>
                <a:spcPct val="105000"/>
              </a:lnSpc>
              <a:spcBef>
                <a:spcPts val="0"/>
              </a:spcBef>
              <a:spcAft>
                <a:spcPts val="0"/>
              </a:spcAft>
              <a:buClr>
                <a:schemeClr val="dk1"/>
              </a:buClr>
              <a:buSzPts val="950"/>
              <a:buChar char="●"/>
            </a:pPr>
            <a:r>
              <a:rPr lang="en-GB" sz="950">
                <a:solidFill>
                  <a:schemeClr val="dk1"/>
                </a:solidFill>
              </a:rPr>
              <a:t>Hire people with lived experience in leadership positions, </a:t>
            </a:r>
            <a:br>
              <a:rPr lang="en-GB" sz="950">
                <a:solidFill>
                  <a:schemeClr val="dk1"/>
                </a:solidFill>
              </a:rPr>
            </a:br>
            <a:r>
              <a:rPr lang="en-GB" sz="950">
                <a:solidFill>
                  <a:schemeClr val="dk1"/>
                </a:solidFill>
              </a:rPr>
              <a:t>as staff, as educators, etc.</a:t>
            </a:r>
            <a:endParaRPr sz="950">
              <a:solidFill>
                <a:schemeClr val="dk1"/>
              </a:solidFill>
            </a:endParaRPr>
          </a:p>
          <a:p>
            <a:pPr marL="457200" lvl="0" indent="-288925" algn="l" rtl="0">
              <a:lnSpc>
                <a:spcPct val="105000"/>
              </a:lnSpc>
              <a:spcBef>
                <a:spcPts val="0"/>
              </a:spcBef>
              <a:spcAft>
                <a:spcPts val="0"/>
              </a:spcAft>
              <a:buClr>
                <a:schemeClr val="dk1"/>
              </a:buClr>
              <a:buSzPts val="950"/>
              <a:buChar char="●"/>
            </a:pPr>
            <a:r>
              <a:rPr lang="en-GB" sz="950">
                <a:solidFill>
                  <a:schemeClr val="dk1"/>
                </a:solidFill>
              </a:rPr>
              <a:t>Continuously update curriculums, trainings and certifications</a:t>
            </a:r>
            <a:endParaRPr sz="950">
              <a:solidFill>
                <a:schemeClr val="dk1"/>
              </a:solidFill>
            </a:endParaRPr>
          </a:p>
          <a:p>
            <a:pPr marL="457200" lvl="0" indent="-288925" algn="l" rtl="0">
              <a:lnSpc>
                <a:spcPct val="105000"/>
              </a:lnSpc>
              <a:spcBef>
                <a:spcPts val="0"/>
              </a:spcBef>
              <a:spcAft>
                <a:spcPts val="0"/>
              </a:spcAft>
              <a:buClr>
                <a:schemeClr val="dk1"/>
              </a:buClr>
              <a:buSzPts val="950"/>
              <a:buChar char="●"/>
            </a:pPr>
            <a:r>
              <a:rPr lang="en-GB" sz="950">
                <a:solidFill>
                  <a:schemeClr val="dk1"/>
                </a:solidFill>
              </a:rPr>
              <a:t>Implement continuous training and recertification instead of </a:t>
            </a:r>
            <a:br>
              <a:rPr lang="en-GB" sz="950">
                <a:solidFill>
                  <a:schemeClr val="dk1"/>
                </a:solidFill>
              </a:rPr>
            </a:br>
            <a:r>
              <a:rPr lang="en-GB" sz="950">
                <a:solidFill>
                  <a:schemeClr val="dk1"/>
                </a:solidFill>
              </a:rPr>
              <a:t>one-time training</a:t>
            </a:r>
            <a:endParaRPr sz="950">
              <a:solidFill>
                <a:schemeClr val="dk1"/>
              </a:solidFill>
            </a:endParaRPr>
          </a:p>
          <a:p>
            <a:pPr marL="457200" lvl="0" indent="-288925" algn="l" rtl="0">
              <a:lnSpc>
                <a:spcPct val="105000"/>
              </a:lnSpc>
              <a:spcBef>
                <a:spcPts val="0"/>
              </a:spcBef>
              <a:spcAft>
                <a:spcPts val="0"/>
              </a:spcAft>
              <a:buClr>
                <a:schemeClr val="dk1"/>
              </a:buClr>
              <a:buSzPts val="950"/>
              <a:buChar char="●"/>
            </a:pPr>
            <a:r>
              <a:rPr lang="en-GB" sz="950">
                <a:solidFill>
                  <a:schemeClr val="dk1"/>
                </a:solidFill>
              </a:rPr>
              <a:t>Ensure service providers consider accessibility and affirming care from the start</a:t>
            </a:r>
            <a:endParaRPr sz="950">
              <a:solidFill>
                <a:schemeClr val="dk1"/>
              </a:solidFill>
            </a:endParaRPr>
          </a:p>
          <a:p>
            <a:pPr marL="457200" lvl="0" indent="-288925" algn="l" rtl="0">
              <a:lnSpc>
                <a:spcPct val="105000"/>
              </a:lnSpc>
              <a:spcBef>
                <a:spcPts val="0"/>
              </a:spcBef>
              <a:spcAft>
                <a:spcPts val="0"/>
              </a:spcAft>
              <a:buClr>
                <a:schemeClr val="dk1"/>
              </a:buClr>
              <a:buSzPts val="950"/>
              <a:buChar char="●"/>
            </a:pPr>
            <a:r>
              <a:rPr lang="en-GB" sz="950">
                <a:solidFill>
                  <a:schemeClr val="dk1"/>
                </a:solidFill>
              </a:rPr>
              <a:t>Provide more resources and pamphlets about ways to access services</a:t>
            </a:r>
            <a:endParaRPr sz="950">
              <a:solidFill>
                <a:schemeClr val="dk1"/>
              </a:solidFill>
            </a:endParaRPr>
          </a:p>
          <a:p>
            <a:pPr marL="457200" lvl="0" indent="0" algn="l" rtl="0">
              <a:lnSpc>
                <a:spcPct val="105000"/>
              </a:lnSpc>
              <a:spcBef>
                <a:spcPts val="0"/>
              </a:spcBef>
              <a:spcAft>
                <a:spcPts val="0"/>
              </a:spcAft>
              <a:buNone/>
            </a:pPr>
            <a:endParaRPr sz="950">
              <a:solidFill>
                <a:schemeClr val="dk1"/>
              </a:solidFill>
            </a:endParaRPr>
          </a:p>
        </p:txBody>
      </p:sp>
      <p:sp>
        <p:nvSpPr>
          <p:cNvPr id="148" name="Google Shape;148;p22"/>
          <p:cNvSpPr/>
          <p:nvPr/>
        </p:nvSpPr>
        <p:spPr>
          <a:xfrm>
            <a:off x="0" y="4851250"/>
            <a:ext cx="9152400" cy="292200"/>
          </a:xfrm>
          <a:prstGeom prst="rect">
            <a:avLst/>
          </a:prstGeom>
          <a:solidFill>
            <a:srgbClr val="5D54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9" name="Google Shape;149;p22"/>
          <p:cNvPicPr preferRelativeResize="0"/>
          <p:nvPr/>
        </p:nvPicPr>
        <p:blipFill>
          <a:blip r:embed="rId4">
            <a:alphaModFix/>
          </a:blip>
          <a:stretch>
            <a:fillRect/>
          </a:stretch>
        </p:blipFill>
        <p:spPr>
          <a:xfrm>
            <a:off x="7970625" y="2916"/>
            <a:ext cx="1181775" cy="1090175"/>
          </a:xfrm>
          <a:prstGeom prst="rect">
            <a:avLst/>
          </a:prstGeom>
          <a:noFill/>
          <a:ln>
            <a:noFill/>
          </a:ln>
        </p:spPr>
      </p:pic>
      <p:sp>
        <p:nvSpPr>
          <p:cNvPr id="150" name="Google Shape;150;p22"/>
          <p:cNvSpPr txBox="1">
            <a:spLocks noGrp="1"/>
          </p:cNvSpPr>
          <p:nvPr>
            <p:ph type="sldNum" idx="12"/>
          </p:nvPr>
        </p:nvSpPr>
        <p:spPr>
          <a:xfrm>
            <a:off x="8472458" y="4777200"/>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3"/>
          <p:cNvSpPr txBox="1">
            <a:spLocks noGrp="1"/>
          </p:cNvSpPr>
          <p:nvPr>
            <p:ph type="title"/>
          </p:nvPr>
        </p:nvSpPr>
        <p:spPr>
          <a:xfrm>
            <a:off x="311700" y="261650"/>
            <a:ext cx="75324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311" b="1">
                <a:solidFill>
                  <a:srgbClr val="D44189"/>
                </a:solidFill>
              </a:rPr>
              <a:t>Theme 4: Transitional &amp; After Care Services (Wait Times)</a:t>
            </a:r>
            <a:endParaRPr sz="2311" b="1">
              <a:solidFill>
                <a:srgbClr val="D44189"/>
              </a:solidFill>
            </a:endParaRPr>
          </a:p>
          <a:p>
            <a:pPr marL="0" lvl="0" indent="0" algn="l" rtl="0">
              <a:spcBef>
                <a:spcPts val="0"/>
              </a:spcBef>
              <a:spcAft>
                <a:spcPts val="0"/>
              </a:spcAft>
              <a:buNone/>
            </a:pPr>
            <a:endParaRPr sz="4422" b="1">
              <a:solidFill>
                <a:srgbClr val="D44189"/>
              </a:solidFill>
            </a:endParaRPr>
          </a:p>
        </p:txBody>
      </p:sp>
      <p:sp>
        <p:nvSpPr>
          <p:cNvPr id="156" name="Google Shape;156;p23"/>
          <p:cNvSpPr txBox="1">
            <a:spLocks noGrp="1"/>
          </p:cNvSpPr>
          <p:nvPr>
            <p:ph type="body" idx="1"/>
          </p:nvPr>
        </p:nvSpPr>
        <p:spPr>
          <a:xfrm>
            <a:off x="311700" y="834350"/>
            <a:ext cx="3633000" cy="3734400"/>
          </a:xfrm>
          <a:prstGeom prst="rect">
            <a:avLst/>
          </a:prstGeom>
        </p:spPr>
        <p:txBody>
          <a:bodyPr spcFirstLastPara="1" wrap="square" lIns="91425" tIns="91425" rIns="91425" bIns="91425" anchor="t" anchorCtr="0">
            <a:normAutofit lnSpcReduction="10000"/>
          </a:bodyPr>
          <a:lstStyle/>
          <a:p>
            <a:pPr marL="0" lvl="0" indent="0" algn="l" rtl="0">
              <a:lnSpc>
                <a:spcPct val="105000"/>
              </a:lnSpc>
              <a:spcBef>
                <a:spcPts val="0"/>
              </a:spcBef>
              <a:spcAft>
                <a:spcPts val="0"/>
              </a:spcAft>
              <a:buClr>
                <a:schemeClr val="dk1"/>
              </a:buClr>
              <a:buSzPts val="1100"/>
              <a:buFont typeface="Arial"/>
              <a:buNone/>
            </a:pPr>
            <a:r>
              <a:rPr lang="en-GB" sz="1225" b="1">
                <a:solidFill>
                  <a:schemeClr val="accent5"/>
                </a:solidFill>
              </a:rPr>
              <a:t>How might we provide more transitional care for waitlists?</a:t>
            </a:r>
            <a:endParaRPr sz="1225" b="1">
              <a:solidFill>
                <a:schemeClr val="accent5"/>
              </a:solidFill>
            </a:endParaRPr>
          </a:p>
          <a:p>
            <a:pPr marL="0" lvl="0" indent="0" algn="l" rtl="0">
              <a:lnSpc>
                <a:spcPct val="105000"/>
              </a:lnSpc>
              <a:spcBef>
                <a:spcPts val="0"/>
              </a:spcBef>
              <a:spcAft>
                <a:spcPts val="0"/>
              </a:spcAft>
              <a:buClr>
                <a:schemeClr val="dk1"/>
              </a:buClr>
              <a:buSzPts val="1100"/>
              <a:buFont typeface="Arial"/>
              <a:buNone/>
            </a:pPr>
            <a:endParaRPr sz="750">
              <a:solidFill>
                <a:schemeClr val="dk1"/>
              </a:solidFill>
            </a:endParaRPr>
          </a:p>
          <a:p>
            <a:pPr marL="0" lvl="0" indent="0" algn="l" rtl="0">
              <a:lnSpc>
                <a:spcPct val="105000"/>
              </a:lnSpc>
              <a:spcBef>
                <a:spcPts val="0"/>
              </a:spcBef>
              <a:spcAft>
                <a:spcPts val="0"/>
              </a:spcAft>
              <a:buClr>
                <a:schemeClr val="dk1"/>
              </a:buClr>
              <a:buSzPts val="1100"/>
              <a:buFont typeface="Arial"/>
              <a:buNone/>
            </a:pPr>
            <a:r>
              <a:rPr lang="en-GB" sz="1050">
                <a:solidFill>
                  <a:schemeClr val="dk1"/>
                </a:solidFill>
              </a:rPr>
              <a:t>The idea is to create tools for people on the waitlist and for follow-up care for those after treatment/sessions to reduce the need for returning to services. The target audience are youth and young adults living in urban areas who may be pansexual/ queer, non-binary, lives with family, middle-low income, in post-secondary education, and/or Indigenous. This will help people cope, deal with trauma in a healthy way, and have overall wellness.</a:t>
            </a:r>
            <a:endParaRPr sz="1050">
              <a:solidFill>
                <a:schemeClr val="dk1"/>
              </a:solidFill>
            </a:endParaRPr>
          </a:p>
          <a:p>
            <a:pPr marL="0" lvl="0" indent="0" algn="l" rtl="0">
              <a:lnSpc>
                <a:spcPct val="105000"/>
              </a:lnSpc>
              <a:spcBef>
                <a:spcPts val="0"/>
              </a:spcBef>
              <a:spcAft>
                <a:spcPts val="0"/>
              </a:spcAft>
              <a:buClr>
                <a:schemeClr val="dk1"/>
              </a:buClr>
              <a:buSzPts val="1100"/>
              <a:buFont typeface="Arial"/>
              <a:buNone/>
            </a:pPr>
            <a:endParaRPr sz="1050" b="1">
              <a:solidFill>
                <a:schemeClr val="dk1"/>
              </a:solidFill>
            </a:endParaRPr>
          </a:p>
          <a:p>
            <a:pPr marL="0" lvl="0" indent="0" algn="l" rtl="0">
              <a:lnSpc>
                <a:spcPct val="105000"/>
              </a:lnSpc>
              <a:spcBef>
                <a:spcPts val="0"/>
              </a:spcBef>
              <a:spcAft>
                <a:spcPts val="0"/>
              </a:spcAft>
              <a:buNone/>
            </a:pPr>
            <a:r>
              <a:rPr lang="en-GB" sz="1050" b="1">
                <a:solidFill>
                  <a:schemeClr val="dk1"/>
                </a:solidFill>
              </a:rPr>
              <a:t>Key Findings</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Increased self-help resources lead to lower relapse-rates which in turn reduces waitlist times so more people can access care</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Fosters well-being for those experiencing trauma</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Reduces burden on mental health care providers</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Resources and tools that suit individual needs provide people with a sense of control and clarity so when things are difficult, they know what to do</a:t>
            </a:r>
            <a:endParaRPr sz="1050">
              <a:solidFill>
                <a:schemeClr val="dk1"/>
              </a:solidFill>
            </a:endParaRPr>
          </a:p>
          <a:p>
            <a:pPr marL="457200" lvl="0" indent="-295275" algn="l" rtl="0">
              <a:lnSpc>
                <a:spcPct val="105000"/>
              </a:lnSpc>
              <a:spcBef>
                <a:spcPts val="0"/>
              </a:spcBef>
              <a:spcAft>
                <a:spcPts val="0"/>
              </a:spcAft>
              <a:buClr>
                <a:schemeClr val="dk1"/>
              </a:buClr>
              <a:buSzPts val="1050"/>
              <a:buChar char="●"/>
            </a:pPr>
            <a:r>
              <a:rPr lang="en-GB" sz="1050">
                <a:solidFill>
                  <a:schemeClr val="dk1"/>
                </a:solidFill>
              </a:rPr>
              <a:t>Promotes community well-being</a:t>
            </a:r>
            <a:endParaRPr sz="1050">
              <a:solidFill>
                <a:schemeClr val="dk1"/>
              </a:solidFill>
            </a:endParaRPr>
          </a:p>
        </p:txBody>
      </p:sp>
      <p:sp>
        <p:nvSpPr>
          <p:cNvPr id="157" name="Google Shape;157;p23"/>
          <p:cNvSpPr/>
          <p:nvPr/>
        </p:nvSpPr>
        <p:spPr>
          <a:xfrm>
            <a:off x="0" y="4851250"/>
            <a:ext cx="9152400" cy="292200"/>
          </a:xfrm>
          <a:prstGeom prst="rect">
            <a:avLst/>
          </a:prstGeom>
          <a:solidFill>
            <a:srgbClr val="5D54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8" name="Google Shape;158;p23"/>
          <p:cNvPicPr preferRelativeResize="0"/>
          <p:nvPr/>
        </p:nvPicPr>
        <p:blipFill>
          <a:blip r:embed="rId3">
            <a:alphaModFix/>
          </a:blip>
          <a:stretch>
            <a:fillRect/>
          </a:stretch>
        </p:blipFill>
        <p:spPr>
          <a:xfrm>
            <a:off x="7970625" y="2916"/>
            <a:ext cx="1181775" cy="1090175"/>
          </a:xfrm>
          <a:prstGeom prst="rect">
            <a:avLst/>
          </a:prstGeom>
          <a:noFill/>
          <a:ln>
            <a:noFill/>
          </a:ln>
        </p:spPr>
      </p:pic>
      <p:sp>
        <p:nvSpPr>
          <p:cNvPr id="159" name="Google Shape;159;p23"/>
          <p:cNvSpPr txBox="1">
            <a:spLocks noGrp="1"/>
          </p:cNvSpPr>
          <p:nvPr>
            <p:ph type="sldNum" idx="12"/>
          </p:nvPr>
        </p:nvSpPr>
        <p:spPr>
          <a:xfrm>
            <a:off x="8472458" y="4777200"/>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solidFill>
                  <a:schemeClr val="lt1"/>
                </a:solidFill>
              </a:rPr>
              <a:t>11</a:t>
            </a:fld>
            <a:endParaRPr>
              <a:solidFill>
                <a:schemeClr val="lt1"/>
              </a:solidFill>
            </a:endParaRPr>
          </a:p>
        </p:txBody>
      </p:sp>
      <p:pic>
        <p:nvPicPr>
          <p:cNvPr id="160" name="Google Shape;160;p23"/>
          <p:cNvPicPr preferRelativeResize="0"/>
          <p:nvPr/>
        </p:nvPicPr>
        <p:blipFill>
          <a:blip r:embed="rId4">
            <a:alphaModFix/>
          </a:blip>
          <a:stretch>
            <a:fillRect/>
          </a:stretch>
        </p:blipFill>
        <p:spPr>
          <a:xfrm>
            <a:off x="4126650" y="884150"/>
            <a:ext cx="4894500" cy="38930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4"/>
          <p:cNvSpPr txBox="1">
            <a:spLocks noGrp="1"/>
          </p:cNvSpPr>
          <p:nvPr>
            <p:ph type="title"/>
          </p:nvPr>
        </p:nvSpPr>
        <p:spPr>
          <a:xfrm>
            <a:off x="311700" y="261650"/>
            <a:ext cx="75324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311" b="1">
                <a:solidFill>
                  <a:srgbClr val="D44189"/>
                </a:solidFill>
              </a:rPr>
              <a:t>Theme 4: Transitional &amp; After Care Services (Wait Times)</a:t>
            </a:r>
            <a:endParaRPr sz="2311" b="1">
              <a:solidFill>
                <a:srgbClr val="D44189"/>
              </a:solidFill>
            </a:endParaRPr>
          </a:p>
          <a:p>
            <a:pPr marL="0" lvl="0" indent="0" algn="l" rtl="0">
              <a:spcBef>
                <a:spcPts val="0"/>
              </a:spcBef>
              <a:spcAft>
                <a:spcPts val="0"/>
              </a:spcAft>
              <a:buNone/>
            </a:pPr>
            <a:endParaRPr sz="4422" b="1">
              <a:solidFill>
                <a:srgbClr val="D44189"/>
              </a:solidFill>
            </a:endParaRPr>
          </a:p>
        </p:txBody>
      </p:sp>
      <p:sp>
        <p:nvSpPr>
          <p:cNvPr id="166" name="Google Shape;166;p24"/>
          <p:cNvSpPr txBox="1">
            <a:spLocks noGrp="1"/>
          </p:cNvSpPr>
          <p:nvPr>
            <p:ph type="body" idx="1"/>
          </p:nvPr>
        </p:nvSpPr>
        <p:spPr>
          <a:xfrm>
            <a:off x="175700" y="834350"/>
            <a:ext cx="4391100" cy="4139400"/>
          </a:xfrm>
          <a:prstGeom prst="rect">
            <a:avLst/>
          </a:prstGeom>
        </p:spPr>
        <p:txBody>
          <a:bodyPr spcFirstLastPara="1" wrap="square" lIns="91425" tIns="91425" rIns="91425" bIns="91425" anchor="t" anchorCtr="0">
            <a:normAutofit fontScale="25000" lnSpcReduction="10000"/>
          </a:bodyPr>
          <a:lstStyle/>
          <a:p>
            <a:pPr marL="0" lvl="0" indent="0" algn="l" rtl="0">
              <a:lnSpc>
                <a:spcPct val="105000"/>
              </a:lnSpc>
              <a:spcBef>
                <a:spcPts val="0"/>
              </a:spcBef>
              <a:spcAft>
                <a:spcPts val="0"/>
              </a:spcAft>
              <a:buClr>
                <a:schemeClr val="dk1"/>
              </a:buClr>
              <a:buSzPts val="275"/>
              <a:buFont typeface="Arial"/>
              <a:buNone/>
            </a:pPr>
            <a:r>
              <a:rPr lang="en-GB" sz="4800" b="1">
                <a:solidFill>
                  <a:schemeClr val="accent5"/>
                </a:solidFill>
              </a:rPr>
              <a:t>How might we provide more transitional care for waitlists?</a:t>
            </a:r>
            <a:endParaRPr sz="4800" b="1">
              <a:solidFill>
                <a:schemeClr val="accent5"/>
              </a:solidFill>
            </a:endParaRPr>
          </a:p>
          <a:p>
            <a:pPr marL="0" lvl="0" indent="0" algn="l" rtl="0">
              <a:lnSpc>
                <a:spcPct val="105000"/>
              </a:lnSpc>
              <a:spcBef>
                <a:spcPts val="0"/>
              </a:spcBef>
              <a:spcAft>
                <a:spcPts val="0"/>
              </a:spcAft>
              <a:buClr>
                <a:schemeClr val="dk1"/>
              </a:buClr>
              <a:buSzPct val="146666"/>
              <a:buFont typeface="Arial"/>
              <a:buNone/>
            </a:pPr>
            <a:endParaRPr sz="750">
              <a:solidFill>
                <a:schemeClr val="dk1"/>
              </a:solidFill>
            </a:endParaRPr>
          </a:p>
          <a:p>
            <a:pPr marL="0" lvl="0" indent="0" algn="l" rtl="0">
              <a:lnSpc>
                <a:spcPct val="105000"/>
              </a:lnSpc>
              <a:spcBef>
                <a:spcPts val="0"/>
              </a:spcBef>
              <a:spcAft>
                <a:spcPts val="0"/>
              </a:spcAft>
              <a:buClr>
                <a:schemeClr val="dk1"/>
              </a:buClr>
              <a:buSzPct val="29213"/>
              <a:buFont typeface="Arial"/>
              <a:buNone/>
            </a:pPr>
            <a:endParaRPr sz="3765" b="1">
              <a:solidFill>
                <a:schemeClr val="dk1"/>
              </a:solidFill>
            </a:endParaRPr>
          </a:p>
          <a:p>
            <a:pPr marL="0" lvl="0" indent="0" algn="l" rtl="0">
              <a:lnSpc>
                <a:spcPct val="105000"/>
              </a:lnSpc>
              <a:spcBef>
                <a:spcPts val="0"/>
              </a:spcBef>
              <a:spcAft>
                <a:spcPts val="0"/>
              </a:spcAft>
              <a:buClr>
                <a:schemeClr val="dk1"/>
              </a:buClr>
              <a:buSzPct val="29213"/>
              <a:buFont typeface="Arial"/>
              <a:buNone/>
            </a:pPr>
            <a:r>
              <a:rPr lang="en-GB" sz="3765" b="1">
                <a:solidFill>
                  <a:schemeClr val="dk1"/>
                </a:solidFill>
              </a:rPr>
              <a:t>Actionable Items</a:t>
            </a:r>
            <a:endParaRPr sz="3600" b="1">
              <a:solidFill>
                <a:schemeClr val="dk1"/>
              </a:solidFill>
            </a:endParaRPr>
          </a:p>
          <a:p>
            <a:pPr marL="457200" lvl="0" indent="-241300" algn="l" rtl="0">
              <a:lnSpc>
                <a:spcPct val="105000"/>
              </a:lnSpc>
              <a:spcBef>
                <a:spcPts val="0"/>
              </a:spcBef>
              <a:spcAft>
                <a:spcPts val="0"/>
              </a:spcAft>
              <a:buSzPts val="200"/>
              <a:buChar char="●"/>
            </a:pPr>
            <a:r>
              <a:rPr lang="en-GB" sz="3765">
                <a:solidFill>
                  <a:schemeClr val="dk1"/>
                </a:solidFill>
              </a:rPr>
              <a:t>Provide people with tools and self-help resources before, between, during, and after care across a multitude of community outreach channels and flexible modes of access (i.e. OHIP covered, attached to current treatments and institutions, online access, apps, websites, pdfs)</a:t>
            </a:r>
            <a:endParaRPr sz="3765">
              <a:solidFill>
                <a:schemeClr val="dk1"/>
              </a:solidFill>
            </a:endParaRPr>
          </a:p>
          <a:p>
            <a:pPr marL="457200" lvl="0" indent="-241300" algn="l" rtl="0">
              <a:lnSpc>
                <a:spcPct val="105000"/>
              </a:lnSpc>
              <a:spcBef>
                <a:spcPts val="0"/>
              </a:spcBef>
              <a:spcAft>
                <a:spcPts val="0"/>
              </a:spcAft>
              <a:buSzPts val="200"/>
              <a:buChar char="●"/>
            </a:pPr>
            <a:r>
              <a:rPr lang="en-GB" sz="3765">
                <a:solidFill>
                  <a:schemeClr val="dk1"/>
                </a:solidFill>
              </a:rPr>
              <a:t>Implement slow transitions out of care (i.e. connecting to peer groups). This should be discussed between the client and service provider.</a:t>
            </a:r>
            <a:endParaRPr sz="3765">
              <a:solidFill>
                <a:schemeClr val="dk1"/>
              </a:solidFill>
            </a:endParaRPr>
          </a:p>
          <a:p>
            <a:pPr marL="457200" lvl="0" indent="-241300" algn="l" rtl="0">
              <a:lnSpc>
                <a:spcPct val="105000"/>
              </a:lnSpc>
              <a:spcBef>
                <a:spcPts val="0"/>
              </a:spcBef>
              <a:spcAft>
                <a:spcPts val="0"/>
              </a:spcAft>
              <a:buSzPts val="200"/>
              <a:buChar char="●"/>
            </a:pPr>
            <a:r>
              <a:rPr lang="en-GB" sz="3765">
                <a:solidFill>
                  <a:schemeClr val="dk1"/>
                </a:solidFill>
              </a:rPr>
              <a:t>Provide immediate support for those experiencing crisis</a:t>
            </a:r>
            <a:endParaRPr sz="3765">
              <a:solidFill>
                <a:schemeClr val="dk1"/>
              </a:solidFill>
            </a:endParaRPr>
          </a:p>
          <a:p>
            <a:pPr marL="457200" lvl="0" indent="-241300" algn="l" rtl="0">
              <a:lnSpc>
                <a:spcPct val="105000"/>
              </a:lnSpc>
              <a:spcBef>
                <a:spcPts val="0"/>
              </a:spcBef>
              <a:spcAft>
                <a:spcPts val="0"/>
              </a:spcAft>
              <a:buClr>
                <a:schemeClr val="dk1"/>
              </a:buClr>
              <a:buSzPts val="200"/>
              <a:buChar char="●"/>
            </a:pPr>
            <a:r>
              <a:rPr lang="en-GB" sz="3765">
                <a:solidFill>
                  <a:schemeClr val="dk1"/>
                </a:solidFill>
              </a:rPr>
              <a:t>Provide 24/7 access to online resources for everyone, safe spaces online where any chats are closely moderated, support persons specialized in specific background/issues</a:t>
            </a:r>
            <a:endParaRPr sz="3765">
              <a:solidFill>
                <a:schemeClr val="dk1"/>
              </a:solidFill>
            </a:endParaRPr>
          </a:p>
          <a:p>
            <a:pPr marL="457200" lvl="0" indent="-241300" algn="l" rtl="0">
              <a:lnSpc>
                <a:spcPct val="105000"/>
              </a:lnSpc>
              <a:spcBef>
                <a:spcPts val="0"/>
              </a:spcBef>
              <a:spcAft>
                <a:spcPts val="0"/>
              </a:spcAft>
              <a:buClr>
                <a:schemeClr val="dk1"/>
              </a:buClr>
              <a:buSzPts val="200"/>
              <a:buChar char="●"/>
            </a:pPr>
            <a:r>
              <a:rPr lang="en-GB" sz="3765">
                <a:solidFill>
                  <a:schemeClr val="dk1"/>
                </a:solidFill>
              </a:rPr>
              <a:t>Include original sources for where practitioners are getting resources</a:t>
            </a:r>
            <a:endParaRPr sz="3765">
              <a:solidFill>
                <a:schemeClr val="dk1"/>
              </a:solidFill>
            </a:endParaRPr>
          </a:p>
          <a:p>
            <a:pPr marL="457200" lvl="0" indent="-241300" algn="l" rtl="0">
              <a:lnSpc>
                <a:spcPct val="105000"/>
              </a:lnSpc>
              <a:spcBef>
                <a:spcPts val="0"/>
              </a:spcBef>
              <a:spcAft>
                <a:spcPts val="0"/>
              </a:spcAft>
              <a:buClr>
                <a:schemeClr val="dk1"/>
              </a:buClr>
              <a:buSzPts val="200"/>
              <a:buChar char="●"/>
            </a:pPr>
            <a:r>
              <a:rPr lang="en-GB" sz="3765">
                <a:solidFill>
                  <a:schemeClr val="dk1"/>
                </a:solidFill>
              </a:rPr>
              <a:t>Ensure access to these resources don’t create double waitlists</a:t>
            </a:r>
            <a:endParaRPr sz="3765">
              <a:solidFill>
                <a:schemeClr val="dk1"/>
              </a:solidFill>
            </a:endParaRPr>
          </a:p>
          <a:p>
            <a:pPr marL="457200" lvl="0" indent="-241300" algn="l" rtl="0">
              <a:lnSpc>
                <a:spcPct val="105000"/>
              </a:lnSpc>
              <a:spcBef>
                <a:spcPts val="0"/>
              </a:spcBef>
              <a:spcAft>
                <a:spcPts val="0"/>
              </a:spcAft>
              <a:buClr>
                <a:schemeClr val="dk1"/>
              </a:buClr>
              <a:buSzPts val="200"/>
              <a:buChar char="●"/>
            </a:pPr>
            <a:r>
              <a:rPr lang="en-GB" sz="3765">
                <a:solidFill>
                  <a:schemeClr val="dk1"/>
                </a:solidFill>
              </a:rPr>
              <a:t>Update care that aligns with new generation</a:t>
            </a:r>
            <a:endParaRPr sz="3765">
              <a:solidFill>
                <a:schemeClr val="dk1"/>
              </a:solidFill>
            </a:endParaRPr>
          </a:p>
          <a:p>
            <a:pPr marL="457200" lvl="0" indent="-241300" algn="l" rtl="0">
              <a:lnSpc>
                <a:spcPct val="105000"/>
              </a:lnSpc>
              <a:spcBef>
                <a:spcPts val="0"/>
              </a:spcBef>
              <a:spcAft>
                <a:spcPts val="0"/>
              </a:spcAft>
              <a:buClr>
                <a:schemeClr val="dk1"/>
              </a:buClr>
              <a:buSzPts val="200"/>
              <a:buChar char="●"/>
            </a:pPr>
            <a:r>
              <a:rPr lang="en-GB" sz="3765">
                <a:solidFill>
                  <a:schemeClr val="dk1"/>
                </a:solidFill>
              </a:rPr>
              <a:t>Lower and remove financial barriers to access resources and services</a:t>
            </a:r>
            <a:endParaRPr sz="3765">
              <a:solidFill>
                <a:schemeClr val="dk1"/>
              </a:solidFill>
            </a:endParaRPr>
          </a:p>
          <a:p>
            <a:pPr marL="0" lvl="0" indent="0" algn="l" rtl="0">
              <a:lnSpc>
                <a:spcPct val="105000"/>
              </a:lnSpc>
              <a:spcBef>
                <a:spcPts val="0"/>
              </a:spcBef>
              <a:spcAft>
                <a:spcPts val="0"/>
              </a:spcAft>
              <a:buNone/>
            </a:pPr>
            <a:endParaRPr sz="3765">
              <a:solidFill>
                <a:schemeClr val="dk1"/>
              </a:solidFill>
            </a:endParaRPr>
          </a:p>
          <a:p>
            <a:pPr marL="0" lvl="0" indent="0" algn="l" rtl="0">
              <a:lnSpc>
                <a:spcPct val="105000"/>
              </a:lnSpc>
              <a:spcBef>
                <a:spcPts val="0"/>
              </a:spcBef>
              <a:spcAft>
                <a:spcPts val="0"/>
              </a:spcAft>
              <a:buNone/>
            </a:pPr>
            <a:r>
              <a:rPr lang="en-GB" sz="3765" b="1">
                <a:solidFill>
                  <a:schemeClr val="dk1"/>
                </a:solidFill>
              </a:rPr>
              <a:t>Additional Ideas</a:t>
            </a:r>
            <a:endParaRPr sz="3765" b="1">
              <a:solidFill>
                <a:schemeClr val="dk1"/>
              </a:solidFill>
            </a:endParaRPr>
          </a:p>
          <a:p>
            <a:pPr marL="457200" lvl="0" indent="-241300" algn="l" rtl="0">
              <a:lnSpc>
                <a:spcPct val="105000"/>
              </a:lnSpc>
              <a:spcBef>
                <a:spcPts val="0"/>
              </a:spcBef>
              <a:spcAft>
                <a:spcPts val="0"/>
              </a:spcAft>
              <a:buClr>
                <a:schemeClr val="dk1"/>
              </a:buClr>
              <a:buSzPts val="200"/>
              <a:buChar char="●"/>
            </a:pPr>
            <a:r>
              <a:rPr lang="en-GB" sz="3765">
                <a:solidFill>
                  <a:schemeClr val="dk1"/>
                </a:solidFill>
              </a:rPr>
              <a:t>Provide non-formal care for people on waitlists or leaving counselling</a:t>
            </a:r>
            <a:endParaRPr sz="3765">
              <a:solidFill>
                <a:schemeClr val="dk1"/>
              </a:solidFill>
            </a:endParaRPr>
          </a:p>
          <a:p>
            <a:pPr marL="457200" lvl="0" indent="-241300" algn="l" rtl="0">
              <a:lnSpc>
                <a:spcPct val="105000"/>
              </a:lnSpc>
              <a:spcBef>
                <a:spcPts val="0"/>
              </a:spcBef>
              <a:spcAft>
                <a:spcPts val="0"/>
              </a:spcAft>
              <a:buSzPts val="200"/>
              <a:buChar char="●"/>
            </a:pPr>
            <a:r>
              <a:rPr lang="en-GB" sz="3765">
                <a:solidFill>
                  <a:schemeClr val="dk1"/>
                </a:solidFill>
              </a:rPr>
              <a:t>Create more places where mental health services are provided that are not medical facilities (more casual settings)</a:t>
            </a:r>
            <a:endParaRPr sz="3765">
              <a:solidFill>
                <a:schemeClr val="dk1"/>
              </a:solidFill>
            </a:endParaRPr>
          </a:p>
          <a:p>
            <a:pPr marL="457200" lvl="0" indent="-241300" algn="l" rtl="0">
              <a:lnSpc>
                <a:spcPct val="105000"/>
              </a:lnSpc>
              <a:spcBef>
                <a:spcPts val="0"/>
              </a:spcBef>
              <a:spcAft>
                <a:spcPts val="0"/>
              </a:spcAft>
              <a:buSzPts val="200"/>
              <a:buChar char="●"/>
            </a:pPr>
            <a:r>
              <a:rPr lang="en-GB" sz="3765">
                <a:solidFill>
                  <a:schemeClr val="dk1"/>
                </a:solidFill>
              </a:rPr>
              <a:t>Provide information about providers, focusing on finding the “right” match</a:t>
            </a:r>
            <a:endParaRPr sz="3765">
              <a:solidFill>
                <a:schemeClr val="dk1"/>
              </a:solidFill>
            </a:endParaRPr>
          </a:p>
          <a:p>
            <a:pPr marL="0" lvl="0" indent="0" algn="l" rtl="0">
              <a:lnSpc>
                <a:spcPct val="105000"/>
              </a:lnSpc>
              <a:spcBef>
                <a:spcPts val="0"/>
              </a:spcBef>
              <a:spcAft>
                <a:spcPts val="0"/>
              </a:spcAft>
              <a:buNone/>
            </a:pPr>
            <a:endParaRPr sz="3765">
              <a:solidFill>
                <a:schemeClr val="dk1"/>
              </a:solidFill>
            </a:endParaRPr>
          </a:p>
        </p:txBody>
      </p:sp>
      <p:sp>
        <p:nvSpPr>
          <p:cNvPr id="167" name="Google Shape;167;p24"/>
          <p:cNvSpPr/>
          <p:nvPr/>
        </p:nvSpPr>
        <p:spPr>
          <a:xfrm>
            <a:off x="0" y="4851250"/>
            <a:ext cx="9152400" cy="292200"/>
          </a:xfrm>
          <a:prstGeom prst="rect">
            <a:avLst/>
          </a:prstGeom>
          <a:solidFill>
            <a:srgbClr val="5D54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8" name="Google Shape;168;p24"/>
          <p:cNvPicPr preferRelativeResize="0"/>
          <p:nvPr/>
        </p:nvPicPr>
        <p:blipFill>
          <a:blip r:embed="rId3">
            <a:alphaModFix/>
          </a:blip>
          <a:stretch>
            <a:fillRect/>
          </a:stretch>
        </p:blipFill>
        <p:spPr>
          <a:xfrm>
            <a:off x="7970625" y="0"/>
            <a:ext cx="1181775" cy="1016875"/>
          </a:xfrm>
          <a:prstGeom prst="rect">
            <a:avLst/>
          </a:prstGeom>
          <a:noFill/>
          <a:ln>
            <a:noFill/>
          </a:ln>
        </p:spPr>
      </p:pic>
      <p:sp>
        <p:nvSpPr>
          <p:cNvPr id="169" name="Google Shape;169;p24"/>
          <p:cNvSpPr txBox="1">
            <a:spLocks noGrp="1"/>
          </p:cNvSpPr>
          <p:nvPr>
            <p:ph type="sldNum" idx="12"/>
          </p:nvPr>
        </p:nvSpPr>
        <p:spPr>
          <a:xfrm>
            <a:off x="8472458" y="4777200"/>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solidFill>
                  <a:schemeClr val="lt1"/>
                </a:solidFill>
              </a:rPr>
              <a:t>12</a:t>
            </a:fld>
            <a:endParaRPr>
              <a:solidFill>
                <a:schemeClr val="lt1"/>
              </a:solidFill>
            </a:endParaRPr>
          </a:p>
        </p:txBody>
      </p:sp>
      <p:pic>
        <p:nvPicPr>
          <p:cNvPr id="170" name="Google Shape;170;p24"/>
          <p:cNvPicPr preferRelativeResize="0"/>
          <p:nvPr/>
        </p:nvPicPr>
        <p:blipFill>
          <a:blip r:embed="rId4">
            <a:alphaModFix/>
          </a:blip>
          <a:stretch>
            <a:fillRect/>
          </a:stretch>
        </p:blipFill>
        <p:spPr>
          <a:xfrm>
            <a:off x="4464975" y="710750"/>
            <a:ext cx="4556175" cy="39866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5"/>
          <p:cNvSpPr txBox="1">
            <a:spLocks noGrp="1"/>
          </p:cNvSpPr>
          <p:nvPr>
            <p:ph type="title"/>
          </p:nvPr>
        </p:nvSpPr>
        <p:spPr>
          <a:xfrm>
            <a:off x="47100" y="42225"/>
            <a:ext cx="75324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311" b="1">
                <a:solidFill>
                  <a:srgbClr val="D44189"/>
                </a:solidFill>
              </a:rPr>
              <a:t>Theme 5: Health Care Safer &amp; More Accessible (Accountability &amp; Evaluation)</a:t>
            </a:r>
            <a:endParaRPr sz="2311" b="1">
              <a:solidFill>
                <a:srgbClr val="D44189"/>
              </a:solidFill>
            </a:endParaRPr>
          </a:p>
          <a:p>
            <a:pPr marL="0" lvl="0" indent="0" algn="l" rtl="0">
              <a:spcBef>
                <a:spcPts val="0"/>
              </a:spcBef>
              <a:spcAft>
                <a:spcPts val="0"/>
              </a:spcAft>
              <a:buNone/>
            </a:pPr>
            <a:endParaRPr sz="4422" b="1">
              <a:solidFill>
                <a:srgbClr val="D44189"/>
              </a:solidFill>
            </a:endParaRPr>
          </a:p>
        </p:txBody>
      </p:sp>
      <p:sp>
        <p:nvSpPr>
          <p:cNvPr id="176" name="Google Shape;176;p25"/>
          <p:cNvSpPr txBox="1">
            <a:spLocks noGrp="1"/>
          </p:cNvSpPr>
          <p:nvPr>
            <p:ph type="body" idx="1"/>
          </p:nvPr>
        </p:nvSpPr>
        <p:spPr>
          <a:xfrm>
            <a:off x="0" y="860250"/>
            <a:ext cx="6595500" cy="3423000"/>
          </a:xfrm>
          <a:prstGeom prst="rect">
            <a:avLst/>
          </a:prstGeom>
        </p:spPr>
        <p:txBody>
          <a:bodyPr spcFirstLastPara="1" wrap="square" lIns="91425" tIns="91425" rIns="91425" bIns="91425" anchor="t" anchorCtr="0">
            <a:normAutofit/>
          </a:bodyPr>
          <a:lstStyle/>
          <a:p>
            <a:pPr marL="0" lvl="0" indent="0" algn="l" rtl="0">
              <a:lnSpc>
                <a:spcPct val="105000"/>
              </a:lnSpc>
              <a:spcBef>
                <a:spcPts val="0"/>
              </a:spcBef>
              <a:spcAft>
                <a:spcPts val="0"/>
              </a:spcAft>
              <a:buClr>
                <a:schemeClr val="dk1"/>
              </a:buClr>
              <a:buSzPts val="1100"/>
              <a:buFont typeface="Arial"/>
              <a:buNone/>
            </a:pPr>
            <a:r>
              <a:rPr lang="en-GB" sz="1333" b="1">
                <a:solidFill>
                  <a:schemeClr val="accent5"/>
                </a:solidFill>
              </a:rPr>
              <a:t>How might we make healthcare safer and more accessible for LGBTQ+ youth?</a:t>
            </a:r>
            <a:endParaRPr sz="1158">
              <a:solidFill>
                <a:schemeClr val="dk1"/>
              </a:solidFill>
            </a:endParaRPr>
          </a:p>
          <a:p>
            <a:pPr marL="0" lvl="0" indent="0" algn="l" rtl="0">
              <a:lnSpc>
                <a:spcPct val="105000"/>
              </a:lnSpc>
              <a:spcBef>
                <a:spcPts val="0"/>
              </a:spcBef>
              <a:spcAft>
                <a:spcPts val="0"/>
              </a:spcAft>
              <a:buClr>
                <a:schemeClr val="dk1"/>
              </a:buClr>
              <a:buSzPts val="1100"/>
              <a:buFont typeface="Arial"/>
              <a:buNone/>
            </a:pPr>
            <a:endParaRPr sz="1050" b="1">
              <a:solidFill>
                <a:schemeClr val="dk1"/>
              </a:solidFill>
            </a:endParaRPr>
          </a:p>
          <a:p>
            <a:pPr marL="457200" lvl="0" indent="0" algn="l" rtl="0">
              <a:lnSpc>
                <a:spcPct val="105000"/>
              </a:lnSpc>
              <a:spcBef>
                <a:spcPts val="0"/>
              </a:spcBef>
              <a:spcAft>
                <a:spcPts val="0"/>
              </a:spcAft>
              <a:buNone/>
            </a:pPr>
            <a:endParaRPr sz="1050">
              <a:solidFill>
                <a:schemeClr val="dk1"/>
              </a:solidFill>
            </a:endParaRPr>
          </a:p>
        </p:txBody>
      </p:sp>
      <p:sp>
        <p:nvSpPr>
          <p:cNvPr id="177" name="Google Shape;177;p25"/>
          <p:cNvSpPr/>
          <p:nvPr/>
        </p:nvSpPr>
        <p:spPr>
          <a:xfrm>
            <a:off x="0" y="4851250"/>
            <a:ext cx="9152400" cy="292200"/>
          </a:xfrm>
          <a:prstGeom prst="rect">
            <a:avLst/>
          </a:prstGeom>
          <a:solidFill>
            <a:srgbClr val="5D54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8" name="Google Shape;178;p25"/>
          <p:cNvPicPr preferRelativeResize="0"/>
          <p:nvPr/>
        </p:nvPicPr>
        <p:blipFill>
          <a:blip r:embed="rId3">
            <a:alphaModFix/>
          </a:blip>
          <a:stretch>
            <a:fillRect/>
          </a:stretch>
        </p:blipFill>
        <p:spPr>
          <a:xfrm>
            <a:off x="7970625" y="0"/>
            <a:ext cx="1181775" cy="1016875"/>
          </a:xfrm>
          <a:prstGeom prst="rect">
            <a:avLst/>
          </a:prstGeom>
          <a:noFill/>
          <a:ln>
            <a:noFill/>
          </a:ln>
        </p:spPr>
      </p:pic>
      <p:sp>
        <p:nvSpPr>
          <p:cNvPr id="179" name="Google Shape;179;p25"/>
          <p:cNvSpPr txBox="1">
            <a:spLocks noGrp="1"/>
          </p:cNvSpPr>
          <p:nvPr>
            <p:ph type="sldNum" idx="12"/>
          </p:nvPr>
        </p:nvSpPr>
        <p:spPr>
          <a:xfrm>
            <a:off x="8472458" y="4777200"/>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solidFill>
                  <a:schemeClr val="lt1"/>
                </a:solidFill>
              </a:rPr>
              <a:t>13</a:t>
            </a:fld>
            <a:endParaRPr>
              <a:solidFill>
                <a:schemeClr val="lt1"/>
              </a:solidFill>
            </a:endParaRPr>
          </a:p>
        </p:txBody>
      </p:sp>
      <p:pic>
        <p:nvPicPr>
          <p:cNvPr id="180" name="Google Shape;180;p25" title="final_61016be86df7e900ef08e5ca_523910.mp4">
            <a:hlinkClick r:id="rId4"/>
          </p:cNvPr>
          <p:cNvPicPr preferRelativeResize="0"/>
          <p:nvPr/>
        </p:nvPicPr>
        <p:blipFill>
          <a:blip r:embed="rId5">
            <a:alphaModFix/>
          </a:blip>
          <a:stretch>
            <a:fillRect/>
          </a:stretch>
        </p:blipFill>
        <p:spPr>
          <a:xfrm>
            <a:off x="2363913" y="1368236"/>
            <a:ext cx="4291675" cy="32187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0"/>
                                        </p:tgtEl>
                                        <p:attrNameLst>
                                          <p:attrName>style.visibility</p:attrName>
                                        </p:attrNameLst>
                                      </p:cBhvr>
                                      <p:to>
                                        <p:strVal val="visible"/>
                                      </p:to>
                                    </p:set>
                                    <p:animEffect transition="in" filter="fade">
                                      <p:cBhvr>
                                        <p:cTn id="7" dur="10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6"/>
          <p:cNvSpPr txBox="1">
            <a:spLocks noGrp="1"/>
          </p:cNvSpPr>
          <p:nvPr>
            <p:ph type="title"/>
          </p:nvPr>
        </p:nvSpPr>
        <p:spPr>
          <a:xfrm>
            <a:off x="47100" y="42225"/>
            <a:ext cx="75324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311" b="1">
                <a:solidFill>
                  <a:srgbClr val="D44189"/>
                </a:solidFill>
              </a:rPr>
              <a:t>Theme 5: Health Care Safer &amp; More Accessible (Accountability &amp; Evaluation)</a:t>
            </a:r>
            <a:endParaRPr sz="2311" b="1">
              <a:solidFill>
                <a:srgbClr val="D44189"/>
              </a:solidFill>
            </a:endParaRPr>
          </a:p>
          <a:p>
            <a:pPr marL="0" lvl="0" indent="0" algn="l" rtl="0">
              <a:spcBef>
                <a:spcPts val="0"/>
              </a:spcBef>
              <a:spcAft>
                <a:spcPts val="0"/>
              </a:spcAft>
              <a:buNone/>
            </a:pPr>
            <a:endParaRPr sz="4422" b="1">
              <a:solidFill>
                <a:srgbClr val="D44189"/>
              </a:solidFill>
            </a:endParaRPr>
          </a:p>
        </p:txBody>
      </p:sp>
      <p:sp>
        <p:nvSpPr>
          <p:cNvPr id="186" name="Google Shape;186;p26"/>
          <p:cNvSpPr txBox="1">
            <a:spLocks noGrp="1"/>
          </p:cNvSpPr>
          <p:nvPr>
            <p:ph type="body" idx="1"/>
          </p:nvPr>
        </p:nvSpPr>
        <p:spPr>
          <a:xfrm>
            <a:off x="3887375" y="362300"/>
            <a:ext cx="3786300" cy="3423000"/>
          </a:xfrm>
          <a:prstGeom prst="rect">
            <a:avLst/>
          </a:prstGeom>
        </p:spPr>
        <p:txBody>
          <a:bodyPr spcFirstLastPara="1" wrap="square" lIns="91425" tIns="91425" rIns="91425" bIns="91425" anchor="t" anchorCtr="0">
            <a:normAutofit/>
          </a:bodyPr>
          <a:lstStyle/>
          <a:p>
            <a:pPr marL="0" lvl="0" indent="0" algn="l" rtl="0">
              <a:lnSpc>
                <a:spcPct val="105000"/>
              </a:lnSpc>
              <a:spcBef>
                <a:spcPts val="0"/>
              </a:spcBef>
              <a:spcAft>
                <a:spcPts val="0"/>
              </a:spcAft>
              <a:buClr>
                <a:schemeClr val="dk1"/>
              </a:buClr>
              <a:buSzPts val="1100"/>
              <a:buFont typeface="Arial"/>
              <a:buNone/>
            </a:pPr>
            <a:r>
              <a:rPr lang="en-GB" sz="1333" b="1">
                <a:solidFill>
                  <a:schemeClr val="accent5"/>
                </a:solidFill>
              </a:rPr>
              <a:t>How might we make healthcare safer and more accessible for LGBTQ+ youth?</a:t>
            </a:r>
            <a:endParaRPr sz="1158">
              <a:solidFill>
                <a:schemeClr val="dk1"/>
              </a:solidFill>
            </a:endParaRPr>
          </a:p>
          <a:p>
            <a:pPr marL="0" lvl="0" indent="0" algn="l" rtl="0">
              <a:lnSpc>
                <a:spcPct val="105000"/>
              </a:lnSpc>
              <a:spcBef>
                <a:spcPts val="0"/>
              </a:spcBef>
              <a:spcAft>
                <a:spcPts val="0"/>
              </a:spcAft>
              <a:buClr>
                <a:schemeClr val="dk1"/>
              </a:buClr>
              <a:buSzPts val="1100"/>
              <a:buFont typeface="Arial"/>
              <a:buNone/>
            </a:pPr>
            <a:endParaRPr sz="1050" b="1">
              <a:solidFill>
                <a:schemeClr val="dk1"/>
              </a:solidFill>
            </a:endParaRPr>
          </a:p>
          <a:p>
            <a:pPr marL="457200" lvl="0" indent="0" algn="l" rtl="0">
              <a:lnSpc>
                <a:spcPct val="105000"/>
              </a:lnSpc>
              <a:spcBef>
                <a:spcPts val="0"/>
              </a:spcBef>
              <a:spcAft>
                <a:spcPts val="0"/>
              </a:spcAft>
              <a:buNone/>
            </a:pPr>
            <a:endParaRPr sz="1050">
              <a:solidFill>
                <a:schemeClr val="dk1"/>
              </a:solidFill>
            </a:endParaRPr>
          </a:p>
        </p:txBody>
      </p:sp>
      <p:sp>
        <p:nvSpPr>
          <p:cNvPr id="187" name="Google Shape;187;p26"/>
          <p:cNvSpPr/>
          <p:nvPr/>
        </p:nvSpPr>
        <p:spPr>
          <a:xfrm>
            <a:off x="0" y="4851250"/>
            <a:ext cx="9152400" cy="292200"/>
          </a:xfrm>
          <a:prstGeom prst="rect">
            <a:avLst/>
          </a:prstGeom>
          <a:solidFill>
            <a:srgbClr val="5D54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8" name="Google Shape;188;p26"/>
          <p:cNvPicPr preferRelativeResize="0"/>
          <p:nvPr/>
        </p:nvPicPr>
        <p:blipFill>
          <a:blip r:embed="rId3">
            <a:alphaModFix/>
          </a:blip>
          <a:stretch>
            <a:fillRect/>
          </a:stretch>
        </p:blipFill>
        <p:spPr>
          <a:xfrm>
            <a:off x="7970625" y="0"/>
            <a:ext cx="1181775" cy="1016875"/>
          </a:xfrm>
          <a:prstGeom prst="rect">
            <a:avLst/>
          </a:prstGeom>
          <a:noFill/>
          <a:ln>
            <a:noFill/>
          </a:ln>
        </p:spPr>
      </p:pic>
      <p:sp>
        <p:nvSpPr>
          <p:cNvPr id="189" name="Google Shape;189;p26"/>
          <p:cNvSpPr txBox="1">
            <a:spLocks noGrp="1"/>
          </p:cNvSpPr>
          <p:nvPr>
            <p:ph type="sldNum" idx="12"/>
          </p:nvPr>
        </p:nvSpPr>
        <p:spPr>
          <a:xfrm>
            <a:off x="8472458" y="4777200"/>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solidFill>
                  <a:schemeClr val="lt1"/>
                </a:solidFill>
              </a:rPr>
              <a:t>14</a:t>
            </a:fld>
            <a:endParaRPr>
              <a:solidFill>
                <a:schemeClr val="lt1"/>
              </a:solidFill>
            </a:endParaRPr>
          </a:p>
        </p:txBody>
      </p:sp>
      <p:pic>
        <p:nvPicPr>
          <p:cNvPr id="190" name="Google Shape;190;p26"/>
          <p:cNvPicPr preferRelativeResize="0"/>
          <p:nvPr/>
        </p:nvPicPr>
        <p:blipFill>
          <a:blip r:embed="rId4">
            <a:alphaModFix/>
          </a:blip>
          <a:stretch>
            <a:fillRect/>
          </a:stretch>
        </p:blipFill>
        <p:spPr>
          <a:xfrm>
            <a:off x="1393104" y="885575"/>
            <a:ext cx="5498071" cy="49048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sz="4800" b="1">
                <a:solidFill>
                  <a:srgbClr val="D44189"/>
                </a:solidFill>
              </a:rPr>
              <a:t>Question Session</a:t>
            </a:r>
            <a:endParaRPr sz="4422" b="1">
              <a:solidFill>
                <a:srgbClr val="D44189"/>
              </a:solidFill>
            </a:endParaRPr>
          </a:p>
          <a:p>
            <a:pPr marL="0" lvl="0" indent="0" algn="ctr" rtl="0">
              <a:spcBef>
                <a:spcPts val="0"/>
              </a:spcBef>
              <a:spcAft>
                <a:spcPts val="0"/>
              </a:spcAft>
              <a:buNone/>
            </a:pPr>
            <a:endParaRPr/>
          </a:p>
        </p:txBody>
      </p:sp>
      <p:sp>
        <p:nvSpPr>
          <p:cNvPr id="196" name="Google Shape;196;p2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fontScale="70000"/>
          </a:bodyPr>
          <a:lstStyle/>
          <a:p>
            <a:pPr marL="0" lvl="0" indent="0" algn="ctr" rtl="0">
              <a:spcBef>
                <a:spcPts val="0"/>
              </a:spcBef>
              <a:spcAft>
                <a:spcPts val="0"/>
              </a:spcAft>
              <a:buNone/>
            </a:pPr>
            <a:r>
              <a:rPr lang="en-GB"/>
              <a:t>We will respond to as many questions as we can.</a:t>
            </a:r>
            <a:endParaRPr/>
          </a:p>
          <a:p>
            <a:pPr marL="0" lvl="0" indent="0" algn="ctr" rtl="0">
              <a:spcBef>
                <a:spcPts val="0"/>
              </a:spcBef>
              <a:spcAft>
                <a:spcPts val="0"/>
              </a:spcAft>
              <a:buNone/>
            </a:pPr>
            <a:r>
              <a:rPr lang="en-GB"/>
              <a:t>If we cannot during the session, we will get in touch after the session.</a:t>
            </a:r>
            <a:endParaRPr/>
          </a:p>
        </p:txBody>
      </p:sp>
      <p:sp>
        <p:nvSpPr>
          <p:cNvPr id="197" name="Google Shape;197;p27"/>
          <p:cNvSpPr/>
          <p:nvPr/>
        </p:nvSpPr>
        <p:spPr>
          <a:xfrm>
            <a:off x="0" y="4851250"/>
            <a:ext cx="9152400" cy="292200"/>
          </a:xfrm>
          <a:prstGeom prst="rect">
            <a:avLst/>
          </a:prstGeom>
          <a:solidFill>
            <a:srgbClr val="5D54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8"/>
          <p:cNvSpPr txBox="1">
            <a:spLocks noGrp="1"/>
          </p:cNvSpPr>
          <p:nvPr>
            <p:ph type="ctrTitle"/>
          </p:nvPr>
        </p:nvSpPr>
        <p:spPr>
          <a:xfrm>
            <a:off x="5198950" y="887725"/>
            <a:ext cx="3314400" cy="10230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sz="4800" b="1">
                <a:solidFill>
                  <a:srgbClr val="D44189"/>
                </a:solidFill>
              </a:rPr>
              <a:t>Thank You</a:t>
            </a:r>
            <a:endParaRPr sz="4422" b="1">
              <a:solidFill>
                <a:srgbClr val="D44189"/>
              </a:solidFill>
            </a:endParaRPr>
          </a:p>
        </p:txBody>
      </p:sp>
      <p:pic>
        <p:nvPicPr>
          <p:cNvPr id="203" name="Google Shape;203;p28"/>
          <p:cNvPicPr preferRelativeResize="0"/>
          <p:nvPr/>
        </p:nvPicPr>
        <p:blipFill>
          <a:blip r:embed="rId3">
            <a:alphaModFix/>
          </a:blip>
          <a:stretch>
            <a:fillRect/>
          </a:stretch>
        </p:blipFill>
        <p:spPr>
          <a:xfrm>
            <a:off x="393475" y="887725"/>
            <a:ext cx="4616200" cy="3168756"/>
          </a:xfrm>
          <a:prstGeom prst="rect">
            <a:avLst/>
          </a:prstGeom>
          <a:noFill/>
          <a:ln>
            <a:noFill/>
          </a:ln>
        </p:spPr>
      </p:pic>
      <p:sp>
        <p:nvSpPr>
          <p:cNvPr id="204" name="Google Shape;204;p28"/>
          <p:cNvSpPr/>
          <p:nvPr/>
        </p:nvSpPr>
        <p:spPr>
          <a:xfrm>
            <a:off x="0" y="4851250"/>
            <a:ext cx="9152400" cy="292200"/>
          </a:xfrm>
          <a:prstGeom prst="rect">
            <a:avLst/>
          </a:prstGeom>
          <a:solidFill>
            <a:srgbClr val="5D54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8"/>
          <p:cNvSpPr txBox="1"/>
          <p:nvPr/>
        </p:nvSpPr>
        <p:spPr>
          <a:xfrm>
            <a:off x="5324900" y="2298650"/>
            <a:ext cx="3314400" cy="169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b="1">
                <a:solidFill>
                  <a:srgbClr val="5D54A4"/>
                </a:solidFill>
              </a:rPr>
              <a:t>Instagram:</a:t>
            </a:r>
            <a:r>
              <a:rPr lang="en-GB"/>
              <a:t> </a:t>
            </a:r>
            <a:r>
              <a:rPr lang="en-GB" b="1"/>
              <a:t>@smash.covid</a:t>
            </a:r>
            <a:endParaRPr b="1"/>
          </a:p>
          <a:p>
            <a:pPr marL="0" lvl="0" indent="0" algn="l" rtl="0">
              <a:spcBef>
                <a:spcPts val="0"/>
              </a:spcBef>
              <a:spcAft>
                <a:spcPts val="0"/>
              </a:spcAft>
              <a:buNone/>
            </a:pPr>
            <a:r>
              <a:rPr lang="en-GB" b="1">
                <a:solidFill>
                  <a:srgbClr val="5D54A4"/>
                </a:solidFill>
              </a:rPr>
              <a:t>Facebook:</a:t>
            </a:r>
            <a:r>
              <a:rPr lang="en-GB"/>
              <a:t> </a:t>
            </a:r>
            <a:r>
              <a:rPr lang="en-GB" b="1"/>
              <a:t>GSD Youth Access </a:t>
            </a:r>
            <a:br>
              <a:rPr lang="en-GB" b="1"/>
            </a:br>
            <a:r>
              <a:rPr lang="en-GB" b="1"/>
              <a:t>to Mental Health Services Research</a:t>
            </a:r>
            <a:endParaRPr b="1"/>
          </a:p>
          <a:p>
            <a:pPr marL="0" lvl="0" indent="0" algn="l" rtl="0">
              <a:spcBef>
                <a:spcPts val="0"/>
              </a:spcBef>
              <a:spcAft>
                <a:spcPts val="0"/>
              </a:spcAft>
              <a:buNone/>
            </a:pPr>
            <a:r>
              <a:rPr lang="en-GB" b="1">
                <a:solidFill>
                  <a:srgbClr val="5D54A4"/>
                </a:solidFill>
              </a:rPr>
              <a:t>Twitter:</a:t>
            </a:r>
            <a:r>
              <a:rPr lang="en-GB"/>
              <a:t> </a:t>
            </a:r>
            <a:r>
              <a:rPr lang="en-GB" b="1"/>
              <a:t>@SMASHCOVID1 </a:t>
            </a:r>
            <a:endParaRPr b="1"/>
          </a:p>
          <a:p>
            <a:pPr marL="0" lvl="0" indent="0" algn="l" rtl="0">
              <a:spcBef>
                <a:spcPts val="0"/>
              </a:spcBef>
              <a:spcAft>
                <a:spcPts val="0"/>
              </a:spcAft>
              <a:buNone/>
            </a:pPr>
            <a:endParaRPr/>
          </a:p>
          <a:p>
            <a:pPr marL="0" lvl="0" indent="0" algn="l" rtl="0">
              <a:spcBef>
                <a:spcPts val="0"/>
              </a:spcBef>
              <a:spcAft>
                <a:spcPts val="0"/>
              </a:spcAft>
              <a:buNone/>
            </a:pPr>
            <a:r>
              <a:rPr lang="en-GB" b="1">
                <a:solidFill>
                  <a:srgbClr val="5D54A4"/>
                </a:solidFill>
              </a:rPr>
              <a:t>Email:</a:t>
            </a:r>
            <a:r>
              <a:rPr lang="en-GB"/>
              <a:t> </a:t>
            </a:r>
            <a:r>
              <a:rPr lang="en-GB" b="1"/>
              <a:t>smash.covid@camh.ca</a:t>
            </a:r>
            <a:endParaRPr b="1"/>
          </a:p>
          <a:p>
            <a:pPr marL="0" lvl="0" indent="0" algn="l" rtl="0">
              <a:spcBef>
                <a:spcPts val="0"/>
              </a:spcBef>
              <a:spcAft>
                <a:spcPts val="0"/>
              </a:spcAft>
              <a:buNone/>
            </a:pPr>
            <a:r>
              <a:rPr lang="en-GB" b="1">
                <a:solidFill>
                  <a:srgbClr val="5D54A4"/>
                </a:solidFill>
              </a:rPr>
              <a:t>Website:</a:t>
            </a:r>
            <a:r>
              <a:rPr lang="en-GB"/>
              <a:t> </a:t>
            </a:r>
            <a:r>
              <a:rPr lang="en-GB" b="1"/>
              <a:t>https://smashcovid.ca</a:t>
            </a:r>
            <a:endParaRPr b="1"/>
          </a:p>
        </p:txBody>
      </p:sp>
      <p:cxnSp>
        <p:nvCxnSpPr>
          <p:cNvPr id="206" name="Google Shape;206;p28"/>
          <p:cNvCxnSpPr/>
          <p:nvPr/>
        </p:nvCxnSpPr>
        <p:spPr>
          <a:xfrm>
            <a:off x="5355925" y="2063475"/>
            <a:ext cx="2973900" cy="0"/>
          </a:xfrm>
          <a:prstGeom prst="straightConnector1">
            <a:avLst/>
          </a:prstGeom>
          <a:noFill/>
          <a:ln w="19050" cap="flat" cmpd="sng">
            <a:solidFill>
              <a:srgbClr val="D44189"/>
            </a:solidFill>
            <a:prstDash val="solid"/>
            <a:round/>
            <a:headEnd type="none" w="med" len="med"/>
            <a:tailEnd type="none" w="med" len="med"/>
          </a:ln>
        </p:spPr>
      </p:cxn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1690</Words>
  <Application>Microsoft Macintosh PowerPoint</Application>
  <PresentationFormat>On-screen Show (16:9)</PresentationFormat>
  <Paragraphs>172</Paragraphs>
  <Slides>16</Slides>
  <Notes>16</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16</vt:i4>
      </vt:variant>
    </vt:vector>
  </HeadingPairs>
  <TitlesOfParts>
    <vt:vector size="18" baseType="lpstr">
      <vt:lpstr>Arial</vt:lpstr>
      <vt:lpstr>Simple Light</vt:lpstr>
      <vt:lpstr> Design Charrette Program Prototypes Webinar</vt:lpstr>
      <vt:lpstr>Acknowledgements</vt:lpstr>
      <vt:lpstr> Agenda    </vt:lpstr>
      <vt:lpstr>Design Charrette Program</vt:lpstr>
      <vt:lpstr>Theme 1: Personal Care &amp; Maintenance (Self-Care) </vt:lpstr>
      <vt:lpstr>Theme 1: Personal Care &amp; Maintenance (Self-Care) </vt:lpstr>
      <vt:lpstr>Theme 2: ROCQY – Peer Support Group for Rural Queer  &amp; Trans Youth in Ontario (Rural Access) </vt:lpstr>
      <vt:lpstr>Theme 2: ROCQY – Peer Support Group for Rural Queer  &amp; Trans Youth in Ontario (Rural Access) </vt:lpstr>
      <vt:lpstr>Theme 3: Education &amp; Training For Service Providers First (Accessibility &amp; Individualized Care) </vt:lpstr>
      <vt:lpstr>Theme 3: Education &amp; Training For Service Providers First (Accessibility &amp; Individualized Care) </vt:lpstr>
      <vt:lpstr>Theme 4: Transitional &amp; After Care Services (Wait Times) </vt:lpstr>
      <vt:lpstr>Theme 4: Transitional &amp; After Care Services (Wait Times) </vt:lpstr>
      <vt:lpstr>Theme 5: Health Care Safer &amp; More Accessible (Accountability &amp; Evaluation) </vt:lpstr>
      <vt:lpstr>Theme 5: Health Care Safer &amp; More Accessible (Accountability &amp; Evaluation) </vt:lpstr>
      <vt:lpstr>Question Session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Design Charrette Program Prototypes Webinar</dc:title>
  <cp:lastModifiedBy>Luc Blanchard</cp:lastModifiedBy>
  <cp:revision>2</cp:revision>
  <dcterms:modified xsi:type="dcterms:W3CDTF">2021-08-04T19:41:45Z</dcterms:modified>
</cp:coreProperties>
</file>